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79" r:id="rId2"/>
    <p:sldMasterId id="2147483712" r:id="rId3"/>
  </p:sldMasterIdLst>
  <p:notesMasterIdLst>
    <p:notesMasterId r:id="rId42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</p:sldIdLst>
  <p:sldSz cx="9144000" cy="5143500" type="screen16x9"/>
  <p:notesSz cx="6858000" cy="9144000"/>
  <p:embeddedFontLst>
    <p:embeddedFont>
      <p:font typeface="Mate" panose="020B0604020202020204" charset="0"/>
      <p:regular r:id="rId43"/>
      <p:italic r:id="rId44"/>
    </p:embeddedFont>
    <p:embeddedFont>
      <p:font typeface="Oswald" pitchFamily="2" charset="0"/>
      <p:regular r:id="rId45"/>
      <p:bold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0" roundtripDataSignature="AMtx7mia9plm2xTFYI6uBsVYSSTaUOPty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7614FE4-989E-4E5E-A0AA-A33FE511CF80}">
  <a:tblStyle styleId="{57614FE4-989E-4E5E-A0AA-A33FE511CF80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92DBDAD6-433F-41FD-A7A2-0B0D98FB428B}" styleName="Table_1">
    <a:wholeTbl>
      <a:tcTxStyle b="off" i="off">
        <a:font>
          <a:latin typeface="Tw Cen MT"/>
          <a:ea typeface="Tw Cen MT"/>
          <a:cs typeface="Tw Cen MT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1F0EC"/>
          </a:solidFill>
        </a:fill>
      </a:tcStyle>
    </a:wholeTbl>
    <a:band1H>
      <a:tcTxStyle b="off" i="off"/>
      <a:tcStyle>
        <a:tcBdr/>
        <a:fill>
          <a:solidFill>
            <a:srgbClr val="E1E0D6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E1E0D6"/>
          </a:solidFill>
        </a:fill>
      </a:tcStyle>
    </a:band1V>
    <a:band2V>
      <a:tcTxStyle b="off" i="off"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1F0EC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Tw Cen MT"/>
          <a:ea typeface="Tw Cen MT"/>
          <a:cs typeface="Tw Cen MT"/>
        </a:font>
        <a:schemeClr val="lt1"/>
      </a:tcTxStyle>
      <a:tcStyle>
        <a:tcBdr/>
        <a:fill>
          <a:solidFill>
            <a:schemeClr val="accent2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54693" autoAdjust="0"/>
  </p:normalViewPr>
  <p:slideViewPr>
    <p:cSldViewPr snapToGrid="0">
      <p:cViewPr varScale="1">
        <p:scale>
          <a:sx n="53" d="100"/>
          <a:sy n="53" d="100"/>
        </p:scale>
        <p:origin x="16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50" Type="http://customschemas.google.com/relationships/presentationmetadata" Target="metadata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font" Target="fonts/font3.fntdata"/><Relationship Id="rId53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font" Target="fonts/font2.fntdata"/><Relationship Id="rId52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font" Target="fonts/font1.fntdata"/><Relationship Id="rId8" Type="http://schemas.openxmlformats.org/officeDocument/2006/relationships/slide" Target="slides/slide5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font" Target="fonts/font4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nasstudent.ucr.edu/sites/default/files/2022-08/cnas-breadth-sheet.pdf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0" name="Google Shape;66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2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0" name="Google Shape;86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4" name="Google Shape;87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g3f545059854_6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89" name="Google Shape;889;g3f545059854_6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g3f545059854_6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23" name="Google Shape;923;g3f545059854_6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4" name="Google Shape;95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g3f545059854_6_2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68" name="Google Shape;968;g3f545059854_6_2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7" name="Google Shape;1007;p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4" name="Google Shape;103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8" name="Google Shape;1048;p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6" name="Google Shape;106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5" name="Google Shape;68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6" name="Google Shape;1076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200" dirty="0"/>
              <a:t>CNAS Breadth sheet (updated): </a:t>
            </a:r>
            <a:r>
              <a:rPr lang="en" sz="1200" u="sng" dirty="0">
                <a:solidFill>
                  <a:schemeClr val="hlink"/>
                </a:solidFill>
                <a:hlinkClick r:id="rId3"/>
              </a:rPr>
              <a:t>cnas-breadth-sheet.pdf (ucr.edu)</a:t>
            </a:r>
            <a:r>
              <a:rPr lang="en" sz="1200" dirty="0"/>
              <a:t>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/>
          </a:p>
          <a:p>
            <a: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 dirty="0"/>
              <a:t>Sheet lists breadth requirements for CNAS, as well as the typical courses students take to fulfill each category. </a:t>
            </a:r>
            <a:endParaRPr sz="1200" dirty="0"/>
          </a:p>
          <a:p>
            <a: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 dirty="0"/>
              <a:t>Courses listed are numbered 1-99, which means they are lower division</a:t>
            </a:r>
            <a:endParaRPr sz="1200" dirty="0"/>
          </a:p>
          <a:p>
            <a:pPr marL="4572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 dirty="0"/>
              <a:t>The specific number associated with a course helps to identify the topic, rather than the difficulty level. For example, ECON 005 isn’t necessarily more difficult than ECON 001, it’s just covers a different topic within that field. </a:t>
            </a:r>
            <a:endParaRPr dirty="0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12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2" name="Google Shape;1092;p6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1093" name="Google Shape;1093;p6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9" name="Google Shape;1109;p6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10" name="Google Shape;1110;p6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" name="Google Shape;1128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9" name="Google Shape;1129;p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30" name="Google Shape;1130;p7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Google Shape;114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2" name="Google Shape;1142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43" name="Google Shape;1143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5" name="Google Shape;1155;p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56" name="Google Shape;1156;p7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9" name="Google Shape;1169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70" name="Google Shape;1170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2" name="Google Shape;1182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1183" name="Google Shape;1183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g36f5cb9d5b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5" name="Google Shape;1195;g36f5cb9d5b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" name="Google Shape;120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9" name="Google Shape;1209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210" name="Google Shape;1210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0" name="Google Shape;73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0" name="Google Shape;1220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221" name="Google Shape;1221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7" name="Google Shape;1237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238" name="Google Shape;1238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Google Shape;1248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49" name="Google Shape;1249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Google Shape;1262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3" name="Google Shape;1263;p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264" name="Google Shape;1264;p7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2" name="Google Shape;1272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/>
          </a:p>
        </p:txBody>
      </p:sp>
      <p:sp>
        <p:nvSpPr>
          <p:cNvPr id="1273" name="Google Shape;1273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34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8" name="Google Shape;1288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9" name="Google Shape;1289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/>
          </a:p>
        </p:txBody>
      </p:sp>
      <p:sp>
        <p:nvSpPr>
          <p:cNvPr id="1290" name="Google Shape;1290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35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5" name="Google Shape;1305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6" name="Google Shape;1306;p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/>
          </a:p>
        </p:txBody>
      </p:sp>
      <p:sp>
        <p:nvSpPr>
          <p:cNvPr id="1307" name="Google Shape;1307;p7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36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2" name="Google Shape;132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3" name="Google Shape;1323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" name="Google Shape;1332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3" name="Google Shape;1333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9" name="Google Shape;76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8" name="Google Shape;79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2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1" name="Google Shape;81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4" name="Google Shape;82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9" name="Google Shape;83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8" name="Google Shape;84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36"/>
          <p:cNvSpPr txBox="1">
            <a:spLocks noGrp="1"/>
          </p:cNvSpPr>
          <p:nvPr>
            <p:ph type="ctrTitle"/>
          </p:nvPr>
        </p:nvSpPr>
        <p:spPr>
          <a:xfrm>
            <a:off x="681250" y="1152100"/>
            <a:ext cx="4132500" cy="17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36"/>
          <p:cNvSpPr txBox="1">
            <a:spLocks noGrp="1"/>
          </p:cNvSpPr>
          <p:nvPr>
            <p:ph type="subTitle" idx="1"/>
          </p:nvPr>
        </p:nvSpPr>
        <p:spPr>
          <a:xfrm>
            <a:off x="681250" y="3198800"/>
            <a:ext cx="30105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7"/>
          <p:cNvSpPr txBox="1">
            <a:spLocks noGrp="1"/>
          </p:cNvSpPr>
          <p:nvPr>
            <p:ph type="title"/>
          </p:nvPr>
        </p:nvSpPr>
        <p:spPr>
          <a:xfrm>
            <a:off x="768096" y="438912"/>
            <a:ext cx="7290000" cy="11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6413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47"/>
          <p:cNvSpPr txBox="1">
            <a:spLocks noGrp="1"/>
          </p:cNvSpPr>
          <p:nvPr>
            <p:ph type="body" idx="1"/>
          </p:nvPr>
        </p:nvSpPr>
        <p:spPr>
          <a:xfrm>
            <a:off x="768096" y="1714500"/>
            <a:ext cx="7290000" cy="30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47"/>
          <p:cNvSpPr txBox="1">
            <a:spLocks noGrp="1"/>
          </p:cNvSpPr>
          <p:nvPr>
            <p:ph type="dt" idx="10"/>
          </p:nvPr>
        </p:nvSpPr>
        <p:spPr>
          <a:xfrm>
            <a:off x="768096" y="4853028"/>
            <a:ext cx="16155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Google Shape;73;p47"/>
          <p:cNvSpPr txBox="1">
            <a:spLocks noGrp="1"/>
          </p:cNvSpPr>
          <p:nvPr>
            <p:ph type="ftr" idx="11"/>
          </p:nvPr>
        </p:nvSpPr>
        <p:spPr>
          <a:xfrm>
            <a:off x="3632199" y="4853028"/>
            <a:ext cx="44262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" name="Google Shape;74;p47"/>
          <p:cNvSpPr txBox="1">
            <a:spLocks noGrp="1"/>
          </p:cNvSpPr>
          <p:nvPr>
            <p:ph type="sldNum" idx="12"/>
          </p:nvPr>
        </p:nvSpPr>
        <p:spPr>
          <a:xfrm>
            <a:off x="8128001" y="4853028"/>
            <a:ext cx="7305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6"/>
          <p:cNvSpPr txBox="1">
            <a:spLocks noGrp="1"/>
          </p:cNvSpPr>
          <p:nvPr>
            <p:ph type="subTitle" idx="1"/>
          </p:nvPr>
        </p:nvSpPr>
        <p:spPr>
          <a:xfrm>
            <a:off x="990475" y="1529800"/>
            <a:ext cx="4045200" cy="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b="1">
                <a:latin typeface="Oswald"/>
                <a:ea typeface="Oswald"/>
                <a:cs typeface="Oswald"/>
                <a:sym typeface="Oswa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7" name="Google Shape;77;p46"/>
          <p:cNvSpPr txBox="1">
            <a:spLocks noGrp="1"/>
          </p:cNvSpPr>
          <p:nvPr>
            <p:ph type="body" idx="2"/>
          </p:nvPr>
        </p:nvSpPr>
        <p:spPr>
          <a:xfrm>
            <a:off x="990475" y="1925475"/>
            <a:ext cx="3026400" cy="24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8" name="Google Shape;78;p46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6"/>
          <p:cNvSpPr/>
          <p:nvPr/>
        </p:nvSpPr>
        <p:spPr>
          <a:xfrm>
            <a:off x="7067150" y="-6900"/>
            <a:ext cx="2076900" cy="5150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 ">
  <p:cSld name="TITLE_AND_BODY_1_1_1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9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9"/>
          <p:cNvSpPr txBox="1">
            <a:spLocks noGrp="1"/>
          </p:cNvSpPr>
          <p:nvPr>
            <p:ph type="ctrTitle" idx="2"/>
          </p:nvPr>
        </p:nvSpPr>
        <p:spPr>
          <a:xfrm>
            <a:off x="1099152" y="1359091"/>
            <a:ext cx="2919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84" name="Google Shape;84;p49"/>
          <p:cNvSpPr txBox="1">
            <a:spLocks noGrp="1"/>
          </p:cNvSpPr>
          <p:nvPr>
            <p:ph type="subTitle" idx="1"/>
          </p:nvPr>
        </p:nvSpPr>
        <p:spPr>
          <a:xfrm>
            <a:off x="1099152" y="1659216"/>
            <a:ext cx="2919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85" name="Google Shape;85;p49"/>
          <p:cNvSpPr txBox="1">
            <a:spLocks noGrp="1"/>
          </p:cNvSpPr>
          <p:nvPr>
            <p:ph type="ctrTitle" idx="3"/>
          </p:nvPr>
        </p:nvSpPr>
        <p:spPr>
          <a:xfrm>
            <a:off x="1099152" y="2483246"/>
            <a:ext cx="2919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86" name="Google Shape;86;p49"/>
          <p:cNvSpPr txBox="1">
            <a:spLocks noGrp="1"/>
          </p:cNvSpPr>
          <p:nvPr>
            <p:ph type="subTitle" idx="4"/>
          </p:nvPr>
        </p:nvSpPr>
        <p:spPr>
          <a:xfrm>
            <a:off x="1099152" y="2783371"/>
            <a:ext cx="2919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87" name="Google Shape;87;p49"/>
          <p:cNvSpPr txBox="1">
            <a:spLocks noGrp="1"/>
          </p:cNvSpPr>
          <p:nvPr>
            <p:ph type="ctrTitle" idx="5"/>
          </p:nvPr>
        </p:nvSpPr>
        <p:spPr>
          <a:xfrm>
            <a:off x="1099152" y="3607400"/>
            <a:ext cx="2919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88" name="Google Shape;88;p49"/>
          <p:cNvSpPr txBox="1">
            <a:spLocks noGrp="1"/>
          </p:cNvSpPr>
          <p:nvPr>
            <p:ph type="subTitle" idx="6"/>
          </p:nvPr>
        </p:nvSpPr>
        <p:spPr>
          <a:xfrm>
            <a:off x="1099152" y="3907525"/>
            <a:ext cx="2919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89" name="Google Shape;89;p49"/>
          <p:cNvSpPr txBox="1">
            <a:spLocks noGrp="1"/>
          </p:cNvSpPr>
          <p:nvPr>
            <p:ph type="ctrTitle" idx="7"/>
          </p:nvPr>
        </p:nvSpPr>
        <p:spPr>
          <a:xfrm>
            <a:off x="5288452" y="1359091"/>
            <a:ext cx="2919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90" name="Google Shape;90;p49"/>
          <p:cNvSpPr txBox="1">
            <a:spLocks noGrp="1"/>
          </p:cNvSpPr>
          <p:nvPr>
            <p:ph type="subTitle" idx="8"/>
          </p:nvPr>
        </p:nvSpPr>
        <p:spPr>
          <a:xfrm>
            <a:off x="5288452" y="1659216"/>
            <a:ext cx="2919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1" name="Google Shape;91;p49"/>
          <p:cNvSpPr txBox="1">
            <a:spLocks noGrp="1"/>
          </p:cNvSpPr>
          <p:nvPr>
            <p:ph type="ctrTitle" idx="9"/>
          </p:nvPr>
        </p:nvSpPr>
        <p:spPr>
          <a:xfrm>
            <a:off x="5288452" y="2483246"/>
            <a:ext cx="2919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92" name="Google Shape;92;p49"/>
          <p:cNvSpPr txBox="1">
            <a:spLocks noGrp="1"/>
          </p:cNvSpPr>
          <p:nvPr>
            <p:ph type="subTitle" idx="13"/>
          </p:nvPr>
        </p:nvSpPr>
        <p:spPr>
          <a:xfrm>
            <a:off x="5288452" y="2783371"/>
            <a:ext cx="2919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3" name="Google Shape;93;p49"/>
          <p:cNvSpPr txBox="1">
            <a:spLocks noGrp="1"/>
          </p:cNvSpPr>
          <p:nvPr>
            <p:ph type="ctrTitle" idx="14"/>
          </p:nvPr>
        </p:nvSpPr>
        <p:spPr>
          <a:xfrm>
            <a:off x="5288452" y="3607400"/>
            <a:ext cx="2919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94" name="Google Shape;94;p49"/>
          <p:cNvSpPr txBox="1">
            <a:spLocks noGrp="1"/>
          </p:cNvSpPr>
          <p:nvPr>
            <p:ph type="subTitle" idx="15"/>
          </p:nvPr>
        </p:nvSpPr>
        <p:spPr>
          <a:xfrm>
            <a:off x="5288452" y="3907525"/>
            <a:ext cx="2919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 1">
  <p:cSld name="TITLE_AND_TWO_COLUMNS_1_1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0"/>
          <p:cNvSpPr txBox="1">
            <a:spLocks noGrp="1"/>
          </p:cNvSpPr>
          <p:nvPr>
            <p:ph type="body" idx="1"/>
          </p:nvPr>
        </p:nvSpPr>
        <p:spPr>
          <a:xfrm>
            <a:off x="1016975" y="1379825"/>
            <a:ext cx="3337800" cy="31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7" name="Google Shape;97;p40"/>
          <p:cNvSpPr txBox="1">
            <a:spLocks noGrp="1"/>
          </p:cNvSpPr>
          <p:nvPr>
            <p:ph type="body" idx="2"/>
          </p:nvPr>
        </p:nvSpPr>
        <p:spPr>
          <a:xfrm>
            <a:off x="4789226" y="1379825"/>
            <a:ext cx="3337800" cy="31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40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50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50"/>
          <p:cNvSpPr/>
          <p:nvPr/>
        </p:nvSpPr>
        <p:spPr>
          <a:xfrm>
            <a:off x="-35725" y="1188750"/>
            <a:ext cx="9179700" cy="3954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50"/>
          <p:cNvSpPr/>
          <p:nvPr/>
        </p:nvSpPr>
        <p:spPr>
          <a:xfrm>
            <a:off x="-1484750" y="4745950"/>
            <a:ext cx="6600900" cy="762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" name="Google Shape;103;p50"/>
          <p:cNvGrpSpPr/>
          <p:nvPr/>
        </p:nvGrpSpPr>
        <p:grpSpPr>
          <a:xfrm>
            <a:off x="8493652" y="628633"/>
            <a:ext cx="1585217" cy="715313"/>
            <a:chOff x="8138310" y="3811875"/>
            <a:chExt cx="1584900" cy="715313"/>
          </a:xfrm>
        </p:grpSpPr>
        <p:sp>
          <p:nvSpPr>
            <p:cNvPr id="104" name="Google Shape;104;p50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50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1"/>
          <p:cNvSpPr/>
          <p:nvPr/>
        </p:nvSpPr>
        <p:spPr>
          <a:xfrm>
            <a:off x="-7475" y="-14750"/>
            <a:ext cx="8039100" cy="521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8" name="Google Shape;108;p51"/>
          <p:cNvGrpSpPr/>
          <p:nvPr/>
        </p:nvGrpSpPr>
        <p:grpSpPr>
          <a:xfrm>
            <a:off x="7246413" y="3811888"/>
            <a:ext cx="1585217" cy="715313"/>
            <a:chOff x="8138310" y="3811875"/>
            <a:chExt cx="1584900" cy="715313"/>
          </a:xfrm>
        </p:grpSpPr>
        <p:sp>
          <p:nvSpPr>
            <p:cNvPr id="109" name="Google Shape;109;p51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51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1" name="Google Shape;111;p51"/>
          <p:cNvSpPr txBox="1">
            <a:spLocks noGrp="1"/>
          </p:cNvSpPr>
          <p:nvPr>
            <p:ph type="body" idx="1"/>
          </p:nvPr>
        </p:nvSpPr>
        <p:spPr>
          <a:xfrm>
            <a:off x="990475" y="1837775"/>
            <a:ext cx="2808000" cy="1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12" name="Google Shape;112;p51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2"/>
          <p:cNvSpPr/>
          <p:nvPr/>
        </p:nvSpPr>
        <p:spPr>
          <a:xfrm>
            <a:off x="0" y="-4175"/>
            <a:ext cx="9144000" cy="5151900"/>
          </a:xfrm>
          <a:prstGeom prst="rect">
            <a:avLst/>
          </a:prstGeom>
          <a:solidFill>
            <a:schemeClr val="dk1">
              <a:alpha val="33333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52"/>
          <p:cNvSpPr txBox="1">
            <a:spLocks noGrp="1"/>
          </p:cNvSpPr>
          <p:nvPr>
            <p:ph type="title"/>
          </p:nvPr>
        </p:nvSpPr>
        <p:spPr>
          <a:xfrm>
            <a:off x="756925" y="585150"/>
            <a:ext cx="4016700" cy="39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3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18" name="Google Shape;118;p53"/>
          <p:cNvGrpSpPr/>
          <p:nvPr/>
        </p:nvGrpSpPr>
        <p:grpSpPr>
          <a:xfrm>
            <a:off x="-934881" y="3654688"/>
            <a:ext cx="1585217" cy="715313"/>
            <a:chOff x="8138310" y="3811875"/>
            <a:chExt cx="1584900" cy="715313"/>
          </a:xfrm>
        </p:grpSpPr>
        <p:sp>
          <p:nvSpPr>
            <p:cNvPr id="119" name="Google Shape;119;p53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53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AND_BODY_1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4"/>
          <p:cNvSpPr/>
          <p:nvPr/>
        </p:nvSpPr>
        <p:spPr>
          <a:xfrm>
            <a:off x="100" y="3347625"/>
            <a:ext cx="9144000" cy="179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54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54"/>
          <p:cNvSpPr txBox="1">
            <a:spLocks noGrp="1"/>
          </p:cNvSpPr>
          <p:nvPr>
            <p:ph type="ctrTitle" idx="2"/>
          </p:nvPr>
        </p:nvSpPr>
        <p:spPr>
          <a:xfrm>
            <a:off x="914270" y="1784599"/>
            <a:ext cx="20538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5" name="Google Shape;125;p54"/>
          <p:cNvSpPr txBox="1">
            <a:spLocks noGrp="1"/>
          </p:cNvSpPr>
          <p:nvPr>
            <p:ph type="subTitle" idx="1"/>
          </p:nvPr>
        </p:nvSpPr>
        <p:spPr>
          <a:xfrm>
            <a:off x="914270" y="2124079"/>
            <a:ext cx="2053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26" name="Google Shape;126;p54"/>
          <p:cNvSpPr txBox="1">
            <a:spLocks noGrp="1"/>
          </p:cNvSpPr>
          <p:nvPr>
            <p:ph type="title" idx="3"/>
          </p:nvPr>
        </p:nvSpPr>
        <p:spPr>
          <a:xfrm>
            <a:off x="1302320" y="1185922"/>
            <a:ext cx="127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7" name="Google Shape;127;p54"/>
          <p:cNvSpPr txBox="1">
            <a:spLocks noGrp="1"/>
          </p:cNvSpPr>
          <p:nvPr>
            <p:ph type="ctrTitle" idx="4"/>
          </p:nvPr>
        </p:nvSpPr>
        <p:spPr>
          <a:xfrm>
            <a:off x="3545095" y="1784599"/>
            <a:ext cx="20538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8" name="Google Shape;128;p54"/>
          <p:cNvSpPr txBox="1">
            <a:spLocks noGrp="1"/>
          </p:cNvSpPr>
          <p:nvPr>
            <p:ph type="subTitle" idx="5"/>
          </p:nvPr>
        </p:nvSpPr>
        <p:spPr>
          <a:xfrm>
            <a:off x="3545095" y="2124079"/>
            <a:ext cx="2053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29" name="Google Shape;129;p54"/>
          <p:cNvSpPr txBox="1">
            <a:spLocks noGrp="1"/>
          </p:cNvSpPr>
          <p:nvPr>
            <p:ph type="title" idx="6"/>
          </p:nvPr>
        </p:nvSpPr>
        <p:spPr>
          <a:xfrm>
            <a:off x="3933145" y="1185922"/>
            <a:ext cx="127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0" name="Google Shape;130;p54"/>
          <p:cNvSpPr txBox="1">
            <a:spLocks noGrp="1"/>
          </p:cNvSpPr>
          <p:nvPr>
            <p:ph type="ctrTitle" idx="7"/>
          </p:nvPr>
        </p:nvSpPr>
        <p:spPr>
          <a:xfrm>
            <a:off x="6175920" y="1784599"/>
            <a:ext cx="20538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1" name="Google Shape;131;p54"/>
          <p:cNvSpPr txBox="1">
            <a:spLocks noGrp="1"/>
          </p:cNvSpPr>
          <p:nvPr>
            <p:ph type="subTitle" idx="8"/>
          </p:nvPr>
        </p:nvSpPr>
        <p:spPr>
          <a:xfrm>
            <a:off x="6175920" y="2124079"/>
            <a:ext cx="2053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32" name="Google Shape;132;p54"/>
          <p:cNvSpPr txBox="1">
            <a:spLocks noGrp="1"/>
          </p:cNvSpPr>
          <p:nvPr>
            <p:ph type="title" idx="9"/>
          </p:nvPr>
        </p:nvSpPr>
        <p:spPr>
          <a:xfrm>
            <a:off x="6563970" y="1185922"/>
            <a:ext cx="127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3" name="Google Shape;133;p54"/>
          <p:cNvSpPr txBox="1">
            <a:spLocks noGrp="1"/>
          </p:cNvSpPr>
          <p:nvPr>
            <p:ph type="ctrTitle" idx="13"/>
          </p:nvPr>
        </p:nvSpPr>
        <p:spPr>
          <a:xfrm>
            <a:off x="914270" y="3698470"/>
            <a:ext cx="20538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4" name="Google Shape;134;p54"/>
          <p:cNvSpPr txBox="1">
            <a:spLocks noGrp="1"/>
          </p:cNvSpPr>
          <p:nvPr>
            <p:ph type="subTitle" idx="14"/>
          </p:nvPr>
        </p:nvSpPr>
        <p:spPr>
          <a:xfrm>
            <a:off x="914270" y="4037951"/>
            <a:ext cx="2053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35" name="Google Shape;135;p54"/>
          <p:cNvSpPr txBox="1">
            <a:spLocks noGrp="1"/>
          </p:cNvSpPr>
          <p:nvPr>
            <p:ph type="title" idx="15"/>
          </p:nvPr>
        </p:nvSpPr>
        <p:spPr>
          <a:xfrm>
            <a:off x="1302320" y="3099793"/>
            <a:ext cx="127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6" name="Google Shape;136;p54"/>
          <p:cNvSpPr txBox="1">
            <a:spLocks noGrp="1"/>
          </p:cNvSpPr>
          <p:nvPr>
            <p:ph type="ctrTitle" idx="16"/>
          </p:nvPr>
        </p:nvSpPr>
        <p:spPr>
          <a:xfrm>
            <a:off x="3545095" y="3698470"/>
            <a:ext cx="20538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7" name="Google Shape;137;p54"/>
          <p:cNvSpPr txBox="1">
            <a:spLocks noGrp="1"/>
          </p:cNvSpPr>
          <p:nvPr>
            <p:ph type="subTitle" idx="17"/>
          </p:nvPr>
        </p:nvSpPr>
        <p:spPr>
          <a:xfrm>
            <a:off x="3545095" y="4037951"/>
            <a:ext cx="2053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38" name="Google Shape;138;p54"/>
          <p:cNvSpPr txBox="1">
            <a:spLocks noGrp="1"/>
          </p:cNvSpPr>
          <p:nvPr>
            <p:ph type="title" idx="18"/>
          </p:nvPr>
        </p:nvSpPr>
        <p:spPr>
          <a:xfrm>
            <a:off x="3933145" y="3099793"/>
            <a:ext cx="127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9" name="Google Shape;139;p54"/>
          <p:cNvSpPr txBox="1">
            <a:spLocks noGrp="1"/>
          </p:cNvSpPr>
          <p:nvPr>
            <p:ph type="ctrTitle" idx="19"/>
          </p:nvPr>
        </p:nvSpPr>
        <p:spPr>
          <a:xfrm>
            <a:off x="6175920" y="3698470"/>
            <a:ext cx="20538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40" name="Google Shape;140;p54"/>
          <p:cNvSpPr txBox="1">
            <a:spLocks noGrp="1"/>
          </p:cNvSpPr>
          <p:nvPr>
            <p:ph type="subTitle" idx="20"/>
          </p:nvPr>
        </p:nvSpPr>
        <p:spPr>
          <a:xfrm>
            <a:off x="6175920" y="4037951"/>
            <a:ext cx="2053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41" name="Google Shape;141;p54"/>
          <p:cNvSpPr txBox="1">
            <a:spLocks noGrp="1"/>
          </p:cNvSpPr>
          <p:nvPr>
            <p:ph type="title" idx="21"/>
          </p:nvPr>
        </p:nvSpPr>
        <p:spPr>
          <a:xfrm>
            <a:off x="6563970" y="3099793"/>
            <a:ext cx="127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">
  <p:cSld name="TITLE_AND_BODY_1_2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7"/>
          <p:cNvSpPr/>
          <p:nvPr/>
        </p:nvSpPr>
        <p:spPr>
          <a:xfrm>
            <a:off x="8328225" y="-35400"/>
            <a:ext cx="815700" cy="5178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37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7"/>
          <p:cNvSpPr txBox="1">
            <a:spLocks noGrp="1"/>
          </p:cNvSpPr>
          <p:nvPr>
            <p:ph type="ctrTitle" idx="2"/>
          </p:nvPr>
        </p:nvSpPr>
        <p:spPr>
          <a:xfrm>
            <a:off x="1672938" y="3778919"/>
            <a:ext cx="2415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37"/>
          <p:cNvSpPr txBox="1">
            <a:spLocks noGrp="1"/>
          </p:cNvSpPr>
          <p:nvPr>
            <p:ph type="subTitle" idx="1"/>
          </p:nvPr>
        </p:nvSpPr>
        <p:spPr>
          <a:xfrm>
            <a:off x="1672950" y="4079042"/>
            <a:ext cx="2415300" cy="6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6" name="Google Shape;16;p37"/>
          <p:cNvSpPr txBox="1">
            <a:spLocks noGrp="1"/>
          </p:cNvSpPr>
          <p:nvPr>
            <p:ph type="ctrTitle" idx="3"/>
          </p:nvPr>
        </p:nvSpPr>
        <p:spPr>
          <a:xfrm>
            <a:off x="1672938" y="1789025"/>
            <a:ext cx="2415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Google Shape;17;p37"/>
          <p:cNvSpPr txBox="1">
            <a:spLocks noGrp="1"/>
          </p:cNvSpPr>
          <p:nvPr>
            <p:ph type="subTitle" idx="4"/>
          </p:nvPr>
        </p:nvSpPr>
        <p:spPr>
          <a:xfrm>
            <a:off x="1672950" y="2089150"/>
            <a:ext cx="2415300" cy="6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8" name="Google Shape;18;p37"/>
          <p:cNvSpPr txBox="1">
            <a:spLocks noGrp="1"/>
          </p:cNvSpPr>
          <p:nvPr>
            <p:ph type="ctrTitle" idx="5"/>
          </p:nvPr>
        </p:nvSpPr>
        <p:spPr>
          <a:xfrm>
            <a:off x="5055766" y="3778919"/>
            <a:ext cx="2415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9" name="Google Shape;19;p37"/>
          <p:cNvSpPr txBox="1">
            <a:spLocks noGrp="1"/>
          </p:cNvSpPr>
          <p:nvPr>
            <p:ph type="subTitle" idx="6"/>
          </p:nvPr>
        </p:nvSpPr>
        <p:spPr>
          <a:xfrm>
            <a:off x="5055776" y="4079042"/>
            <a:ext cx="2415300" cy="6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0" name="Google Shape;20;p37"/>
          <p:cNvSpPr txBox="1">
            <a:spLocks noGrp="1"/>
          </p:cNvSpPr>
          <p:nvPr>
            <p:ph type="ctrTitle" idx="7"/>
          </p:nvPr>
        </p:nvSpPr>
        <p:spPr>
          <a:xfrm>
            <a:off x="5055766" y="1789025"/>
            <a:ext cx="2415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1" name="Google Shape;21;p37"/>
          <p:cNvSpPr txBox="1">
            <a:spLocks noGrp="1"/>
          </p:cNvSpPr>
          <p:nvPr>
            <p:ph type="subTitle" idx="8"/>
          </p:nvPr>
        </p:nvSpPr>
        <p:spPr>
          <a:xfrm>
            <a:off x="5055776" y="2089150"/>
            <a:ext cx="2415300" cy="6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22" name="Google Shape;22;p37"/>
          <p:cNvGrpSpPr/>
          <p:nvPr/>
        </p:nvGrpSpPr>
        <p:grpSpPr>
          <a:xfrm>
            <a:off x="8493652" y="628633"/>
            <a:ext cx="1585217" cy="715313"/>
            <a:chOff x="8138310" y="3811875"/>
            <a:chExt cx="1584900" cy="715313"/>
          </a:xfrm>
        </p:grpSpPr>
        <p:sp>
          <p:nvSpPr>
            <p:cNvPr id="23" name="Google Shape;23;p37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37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" name="Google Shape;25;p37"/>
          <p:cNvGrpSpPr/>
          <p:nvPr/>
        </p:nvGrpSpPr>
        <p:grpSpPr>
          <a:xfrm>
            <a:off x="-934881" y="3654688"/>
            <a:ext cx="1585217" cy="715313"/>
            <a:chOff x="8138310" y="3811875"/>
            <a:chExt cx="1584900" cy="715313"/>
          </a:xfrm>
        </p:grpSpPr>
        <p:sp>
          <p:nvSpPr>
            <p:cNvPr id="26" name="Google Shape;26;p37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37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TITLE_AND_BODY_1_1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5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55"/>
          <p:cNvSpPr txBox="1">
            <a:spLocks noGrp="1"/>
          </p:cNvSpPr>
          <p:nvPr>
            <p:ph type="ctrTitle" idx="2"/>
          </p:nvPr>
        </p:nvSpPr>
        <p:spPr>
          <a:xfrm>
            <a:off x="1727877" y="1406925"/>
            <a:ext cx="2919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45" name="Google Shape;145;p55"/>
          <p:cNvSpPr txBox="1">
            <a:spLocks noGrp="1"/>
          </p:cNvSpPr>
          <p:nvPr>
            <p:ph type="subTitle" idx="1"/>
          </p:nvPr>
        </p:nvSpPr>
        <p:spPr>
          <a:xfrm>
            <a:off x="1727877" y="1707050"/>
            <a:ext cx="2919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6" name="Google Shape;146;p55"/>
          <p:cNvSpPr txBox="1">
            <a:spLocks noGrp="1"/>
          </p:cNvSpPr>
          <p:nvPr>
            <p:ph type="ctrTitle" idx="3"/>
          </p:nvPr>
        </p:nvSpPr>
        <p:spPr>
          <a:xfrm>
            <a:off x="1727877" y="2490075"/>
            <a:ext cx="2919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47" name="Google Shape;147;p55"/>
          <p:cNvSpPr txBox="1">
            <a:spLocks noGrp="1"/>
          </p:cNvSpPr>
          <p:nvPr>
            <p:ph type="subTitle" idx="4"/>
          </p:nvPr>
        </p:nvSpPr>
        <p:spPr>
          <a:xfrm>
            <a:off x="1727877" y="2790200"/>
            <a:ext cx="2919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8" name="Google Shape;148;p55"/>
          <p:cNvSpPr txBox="1">
            <a:spLocks noGrp="1"/>
          </p:cNvSpPr>
          <p:nvPr>
            <p:ph type="ctrTitle" idx="5"/>
          </p:nvPr>
        </p:nvSpPr>
        <p:spPr>
          <a:xfrm>
            <a:off x="1727877" y="3573225"/>
            <a:ext cx="2919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49" name="Google Shape;149;p55"/>
          <p:cNvSpPr txBox="1">
            <a:spLocks noGrp="1"/>
          </p:cNvSpPr>
          <p:nvPr>
            <p:ph type="subTitle" idx="6"/>
          </p:nvPr>
        </p:nvSpPr>
        <p:spPr>
          <a:xfrm>
            <a:off x="1727877" y="3873350"/>
            <a:ext cx="2919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ercentages">
  <p:cSld name="TITLE_AND_BODY_1_3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56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56"/>
          <p:cNvSpPr txBox="1">
            <a:spLocks noGrp="1"/>
          </p:cNvSpPr>
          <p:nvPr>
            <p:ph type="subTitle" idx="1"/>
          </p:nvPr>
        </p:nvSpPr>
        <p:spPr>
          <a:xfrm>
            <a:off x="914275" y="2122350"/>
            <a:ext cx="2053800" cy="9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53" name="Google Shape;153;p56"/>
          <p:cNvSpPr txBox="1">
            <a:spLocks noGrp="1"/>
          </p:cNvSpPr>
          <p:nvPr>
            <p:ph type="title" idx="2"/>
          </p:nvPr>
        </p:nvSpPr>
        <p:spPr>
          <a:xfrm>
            <a:off x="1302320" y="3358776"/>
            <a:ext cx="127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56"/>
          <p:cNvSpPr txBox="1">
            <a:spLocks noGrp="1"/>
          </p:cNvSpPr>
          <p:nvPr>
            <p:ph type="subTitle" idx="3"/>
          </p:nvPr>
        </p:nvSpPr>
        <p:spPr>
          <a:xfrm>
            <a:off x="3545100" y="1207950"/>
            <a:ext cx="2053800" cy="9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55" name="Google Shape;155;p56"/>
          <p:cNvSpPr txBox="1">
            <a:spLocks noGrp="1"/>
          </p:cNvSpPr>
          <p:nvPr>
            <p:ph type="title" idx="4"/>
          </p:nvPr>
        </p:nvSpPr>
        <p:spPr>
          <a:xfrm>
            <a:off x="3933145" y="2444376"/>
            <a:ext cx="127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56"/>
          <p:cNvSpPr txBox="1">
            <a:spLocks noGrp="1"/>
          </p:cNvSpPr>
          <p:nvPr>
            <p:ph type="subTitle" idx="5"/>
          </p:nvPr>
        </p:nvSpPr>
        <p:spPr>
          <a:xfrm>
            <a:off x="6175925" y="1588950"/>
            <a:ext cx="2053800" cy="9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57" name="Google Shape;157;p56"/>
          <p:cNvSpPr txBox="1">
            <a:spLocks noGrp="1"/>
          </p:cNvSpPr>
          <p:nvPr>
            <p:ph type="title" idx="6"/>
          </p:nvPr>
        </p:nvSpPr>
        <p:spPr>
          <a:xfrm>
            <a:off x="6563970" y="2825376"/>
            <a:ext cx="127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TITLE_AND_BODY_1_4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7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57"/>
          <p:cNvSpPr/>
          <p:nvPr/>
        </p:nvSpPr>
        <p:spPr>
          <a:xfrm>
            <a:off x="-41550" y="2832750"/>
            <a:ext cx="9227100" cy="1868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 1">
  <p:cSld name="TITLE_AND_BODY_1_2_1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58"/>
          <p:cNvGrpSpPr/>
          <p:nvPr/>
        </p:nvGrpSpPr>
        <p:grpSpPr>
          <a:xfrm>
            <a:off x="8493652" y="1662296"/>
            <a:ext cx="1585217" cy="715313"/>
            <a:chOff x="8138310" y="3811875"/>
            <a:chExt cx="1584900" cy="715313"/>
          </a:xfrm>
        </p:grpSpPr>
        <p:sp>
          <p:nvSpPr>
            <p:cNvPr id="163" name="Google Shape;163;p58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58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5" name="Google Shape;165;p58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58"/>
          <p:cNvSpPr txBox="1">
            <a:spLocks noGrp="1"/>
          </p:cNvSpPr>
          <p:nvPr>
            <p:ph type="ctrTitle" idx="2"/>
          </p:nvPr>
        </p:nvSpPr>
        <p:spPr>
          <a:xfrm>
            <a:off x="914374" y="3032825"/>
            <a:ext cx="21681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7" name="Google Shape;167;p58"/>
          <p:cNvSpPr txBox="1">
            <a:spLocks noGrp="1"/>
          </p:cNvSpPr>
          <p:nvPr>
            <p:ph type="subTitle" idx="1"/>
          </p:nvPr>
        </p:nvSpPr>
        <p:spPr>
          <a:xfrm>
            <a:off x="914374" y="3409149"/>
            <a:ext cx="2168100" cy="8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68" name="Google Shape;168;p58"/>
          <p:cNvSpPr txBox="1">
            <a:spLocks noGrp="1"/>
          </p:cNvSpPr>
          <p:nvPr>
            <p:ph type="ctrTitle" idx="3"/>
          </p:nvPr>
        </p:nvSpPr>
        <p:spPr>
          <a:xfrm>
            <a:off x="3487949" y="3032825"/>
            <a:ext cx="21681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9" name="Google Shape;169;p58"/>
          <p:cNvSpPr txBox="1">
            <a:spLocks noGrp="1"/>
          </p:cNvSpPr>
          <p:nvPr>
            <p:ph type="subTitle" idx="4"/>
          </p:nvPr>
        </p:nvSpPr>
        <p:spPr>
          <a:xfrm>
            <a:off x="3487949" y="3409149"/>
            <a:ext cx="2168100" cy="8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70" name="Google Shape;170;p58"/>
          <p:cNvSpPr txBox="1">
            <a:spLocks noGrp="1"/>
          </p:cNvSpPr>
          <p:nvPr>
            <p:ph type="ctrTitle" idx="5"/>
          </p:nvPr>
        </p:nvSpPr>
        <p:spPr>
          <a:xfrm>
            <a:off x="6061524" y="3032825"/>
            <a:ext cx="21681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1" name="Google Shape;171;p58"/>
          <p:cNvSpPr txBox="1">
            <a:spLocks noGrp="1"/>
          </p:cNvSpPr>
          <p:nvPr>
            <p:ph type="subTitle" idx="6"/>
          </p:nvPr>
        </p:nvSpPr>
        <p:spPr>
          <a:xfrm>
            <a:off x="6061524" y="3409149"/>
            <a:ext cx="2168100" cy="8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172" name="Google Shape;172;p58"/>
          <p:cNvGrpSpPr/>
          <p:nvPr/>
        </p:nvGrpSpPr>
        <p:grpSpPr>
          <a:xfrm>
            <a:off x="-934881" y="3654688"/>
            <a:ext cx="1585217" cy="715313"/>
            <a:chOff x="8138310" y="3811875"/>
            <a:chExt cx="1584900" cy="715313"/>
          </a:xfrm>
        </p:grpSpPr>
        <p:sp>
          <p:nvSpPr>
            <p:cNvPr id="173" name="Google Shape;173;p58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58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2">
  <p:cSld name="TITLE_AND_BODY_1_4_2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59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59"/>
          <p:cNvSpPr/>
          <p:nvPr/>
        </p:nvSpPr>
        <p:spPr>
          <a:xfrm>
            <a:off x="-41550" y="1721213"/>
            <a:ext cx="1197300" cy="29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59"/>
          <p:cNvSpPr/>
          <p:nvPr/>
        </p:nvSpPr>
        <p:spPr>
          <a:xfrm>
            <a:off x="8601325" y="1721225"/>
            <a:ext cx="542700" cy="29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3">
  <p:cSld name="TITLE_AND_BODY_1_4_2_1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60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60"/>
          <p:cNvSpPr/>
          <p:nvPr/>
        </p:nvSpPr>
        <p:spPr>
          <a:xfrm>
            <a:off x="7946700" y="1721213"/>
            <a:ext cx="1197300" cy="29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60"/>
          <p:cNvSpPr/>
          <p:nvPr/>
        </p:nvSpPr>
        <p:spPr>
          <a:xfrm>
            <a:off x="0" y="1721225"/>
            <a:ext cx="542700" cy="29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One Column">
  <p:cSld name="TITLE_ONLY_1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61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61"/>
          <p:cNvSpPr/>
          <p:nvPr/>
        </p:nvSpPr>
        <p:spPr>
          <a:xfrm>
            <a:off x="-35725" y="1188750"/>
            <a:ext cx="9179700" cy="3954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61"/>
          <p:cNvSpPr txBox="1">
            <a:spLocks noGrp="1"/>
          </p:cNvSpPr>
          <p:nvPr>
            <p:ph type="ctrTitle" idx="2"/>
          </p:nvPr>
        </p:nvSpPr>
        <p:spPr>
          <a:xfrm>
            <a:off x="5689374" y="2912938"/>
            <a:ext cx="21681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87" name="Google Shape;187;p61"/>
          <p:cNvSpPr txBox="1">
            <a:spLocks noGrp="1"/>
          </p:cNvSpPr>
          <p:nvPr>
            <p:ph type="subTitle" idx="1"/>
          </p:nvPr>
        </p:nvSpPr>
        <p:spPr>
          <a:xfrm>
            <a:off x="5689374" y="3289262"/>
            <a:ext cx="2168100" cy="8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188" name="Google Shape;188;p61"/>
          <p:cNvGrpSpPr/>
          <p:nvPr/>
        </p:nvGrpSpPr>
        <p:grpSpPr>
          <a:xfrm>
            <a:off x="8493652" y="628633"/>
            <a:ext cx="1585217" cy="715313"/>
            <a:chOff x="8138310" y="3811875"/>
            <a:chExt cx="1584900" cy="715313"/>
          </a:xfrm>
        </p:grpSpPr>
        <p:sp>
          <p:nvSpPr>
            <p:cNvPr id="189" name="Google Shape;189;p61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61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1" name="Google Shape;191;p61"/>
          <p:cNvGrpSpPr/>
          <p:nvPr/>
        </p:nvGrpSpPr>
        <p:grpSpPr>
          <a:xfrm>
            <a:off x="-934881" y="3654688"/>
            <a:ext cx="1585217" cy="715313"/>
            <a:chOff x="8138310" y="3811875"/>
            <a:chExt cx="1584900" cy="715313"/>
          </a:xfrm>
        </p:grpSpPr>
        <p:sp>
          <p:nvSpPr>
            <p:cNvPr id="192" name="Google Shape;192;p61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61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>
  <p:cSld name="TITLE_1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62"/>
          <p:cNvSpPr/>
          <p:nvPr/>
        </p:nvSpPr>
        <p:spPr>
          <a:xfrm>
            <a:off x="2358000" y="-27575"/>
            <a:ext cx="6786000" cy="517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62"/>
          <p:cNvSpPr txBox="1">
            <a:spLocks noGrp="1"/>
          </p:cNvSpPr>
          <p:nvPr>
            <p:ph type="ctrTitle"/>
          </p:nvPr>
        </p:nvSpPr>
        <p:spPr>
          <a:xfrm>
            <a:off x="3794875" y="654925"/>
            <a:ext cx="4132500" cy="8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97" name="Google Shape;197;p62"/>
          <p:cNvSpPr txBox="1">
            <a:spLocks noGrp="1"/>
          </p:cNvSpPr>
          <p:nvPr>
            <p:ph type="subTitle" idx="1"/>
          </p:nvPr>
        </p:nvSpPr>
        <p:spPr>
          <a:xfrm>
            <a:off x="3794875" y="1574425"/>
            <a:ext cx="3997800" cy="12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98" name="Google Shape;198;p62"/>
          <p:cNvSpPr txBox="1"/>
          <p:nvPr/>
        </p:nvSpPr>
        <p:spPr>
          <a:xfrm>
            <a:off x="3794877" y="3168025"/>
            <a:ext cx="3902400" cy="10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CREDITS: This presentation template was created by </a:t>
            </a:r>
            <a:r>
              <a:rPr lang="en" sz="1200" b="0" i="0" u="none" strike="noStrike" cap="none">
                <a:solidFill>
                  <a:schemeClr val="accent2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, including icons by </a:t>
            </a:r>
            <a:r>
              <a:rPr lang="en" sz="1200" b="0" i="0" u="none" strike="noStrike" cap="none">
                <a:solidFill>
                  <a:schemeClr val="accent2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, and infographics &amp; images by </a:t>
            </a:r>
            <a:r>
              <a:rPr lang="en" sz="1200" b="0" i="0" u="none" strike="noStrike" cap="none">
                <a:solidFill>
                  <a:schemeClr val="accent2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2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9" name="Google Shape;199;p62"/>
          <p:cNvGrpSpPr/>
          <p:nvPr/>
        </p:nvGrpSpPr>
        <p:grpSpPr>
          <a:xfrm>
            <a:off x="8493652" y="628633"/>
            <a:ext cx="1585217" cy="715313"/>
            <a:chOff x="8138310" y="3811875"/>
            <a:chExt cx="1584900" cy="715313"/>
          </a:xfrm>
        </p:grpSpPr>
        <p:sp>
          <p:nvSpPr>
            <p:cNvPr id="200" name="Google Shape;200;p62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62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ONLY_2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63"/>
          <p:cNvSpPr/>
          <p:nvPr/>
        </p:nvSpPr>
        <p:spPr>
          <a:xfrm>
            <a:off x="-35725" y="1188750"/>
            <a:ext cx="9179700" cy="3954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63"/>
          <p:cNvSpPr/>
          <p:nvPr/>
        </p:nvSpPr>
        <p:spPr>
          <a:xfrm>
            <a:off x="-1484750" y="4745950"/>
            <a:ext cx="6600900" cy="762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5" name="Google Shape;205;p63"/>
          <p:cNvGrpSpPr/>
          <p:nvPr/>
        </p:nvGrpSpPr>
        <p:grpSpPr>
          <a:xfrm>
            <a:off x="8493652" y="628633"/>
            <a:ext cx="1585217" cy="715313"/>
            <a:chOff x="8138310" y="3811875"/>
            <a:chExt cx="1584900" cy="715313"/>
          </a:xfrm>
        </p:grpSpPr>
        <p:sp>
          <p:nvSpPr>
            <p:cNvPr id="206" name="Google Shape;206;p63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63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ONE_COLUMN_TEXT_1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64"/>
          <p:cNvSpPr/>
          <p:nvPr/>
        </p:nvSpPr>
        <p:spPr>
          <a:xfrm>
            <a:off x="-7475" y="-14750"/>
            <a:ext cx="8039100" cy="5158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0" name="Google Shape;210;p64"/>
          <p:cNvGrpSpPr/>
          <p:nvPr/>
        </p:nvGrpSpPr>
        <p:grpSpPr>
          <a:xfrm>
            <a:off x="7246413" y="3811888"/>
            <a:ext cx="1585217" cy="715313"/>
            <a:chOff x="8138310" y="3811875"/>
            <a:chExt cx="1584900" cy="715313"/>
          </a:xfrm>
        </p:grpSpPr>
        <p:sp>
          <p:nvSpPr>
            <p:cNvPr id="211" name="Google Shape;211;p64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64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8"/>
          <p:cNvSpPr txBox="1">
            <a:spLocks noGrp="1"/>
          </p:cNvSpPr>
          <p:nvPr>
            <p:ph type="body" idx="1"/>
          </p:nvPr>
        </p:nvSpPr>
        <p:spPr>
          <a:xfrm>
            <a:off x="870150" y="928115"/>
            <a:ext cx="7486200" cy="30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rabicPeriod"/>
              <a:defRPr sz="1200"/>
            </a:lvl1pPr>
            <a:lvl2pPr marL="914400" lvl="1" indent="-30162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/>
              <a:buAutoNum type="alphaLcPeriod"/>
              <a:defRPr sz="1200"/>
            </a:lvl2pPr>
            <a:lvl3pPr marL="1371600" lvl="2" indent="-30162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/>
              <a:buAutoNum type="romanLcPeriod"/>
              <a:defRPr sz="1200"/>
            </a:lvl3pPr>
            <a:lvl4pPr marL="1828800" lvl="3" indent="-30162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/>
              <a:buAutoNum type="arabicPeriod"/>
              <a:defRPr sz="1200"/>
            </a:lvl4pPr>
            <a:lvl5pPr marL="2286000" lvl="4" indent="-30162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/>
              <a:buAutoNum type="alphaLcPeriod"/>
              <a:defRPr sz="1200"/>
            </a:lvl5pPr>
            <a:lvl6pPr marL="2743200" lvl="5" indent="-30162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/>
              <a:buAutoNum type="romanLcPeriod"/>
              <a:defRPr sz="1200"/>
            </a:lvl6pPr>
            <a:lvl7pPr marL="3200400" lvl="6" indent="-30162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/>
              <a:buAutoNum type="arabicPeriod"/>
              <a:defRPr sz="1200"/>
            </a:lvl7pPr>
            <a:lvl8pPr marL="3657600" lvl="7" indent="-30162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/>
              <a:buAutoNum type="alphaLcPeriod"/>
              <a:defRPr sz="1200"/>
            </a:lvl8pPr>
            <a:lvl9pPr marL="4114800" lvl="8" indent="-301625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50"/>
              <a:buFont typeface="Arial"/>
              <a:buAutoNum type="romanLcPeriod"/>
              <a:defRPr sz="1200"/>
            </a:lvl9pPr>
          </a:lstStyle>
          <a:p>
            <a:endParaRPr/>
          </a:p>
        </p:txBody>
      </p:sp>
      <p:sp>
        <p:nvSpPr>
          <p:cNvPr id="30" name="Google Shape;30;p38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APTION_ONLY_1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" name="Google Shape;214;p65"/>
          <p:cNvGrpSpPr/>
          <p:nvPr/>
        </p:nvGrpSpPr>
        <p:grpSpPr>
          <a:xfrm>
            <a:off x="8659088" y="1351588"/>
            <a:ext cx="1585217" cy="715313"/>
            <a:chOff x="8138310" y="3811875"/>
            <a:chExt cx="1584900" cy="715313"/>
          </a:xfrm>
        </p:grpSpPr>
        <p:sp>
          <p:nvSpPr>
            <p:cNvPr id="215" name="Google Shape;215;p65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65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7" name="Google Shape;217;p65"/>
          <p:cNvGrpSpPr/>
          <p:nvPr/>
        </p:nvGrpSpPr>
        <p:grpSpPr>
          <a:xfrm>
            <a:off x="-899806" y="3654688"/>
            <a:ext cx="1585217" cy="715313"/>
            <a:chOff x="8138310" y="3811875"/>
            <a:chExt cx="1584900" cy="715313"/>
          </a:xfrm>
        </p:grpSpPr>
        <p:sp>
          <p:nvSpPr>
            <p:cNvPr id="218" name="Google Shape;218;p65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65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 1">
  <p:cSld name="TITLE_AND_TWO_COLUMNS_1_1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ddeaa26cf6_0_7098"/>
          <p:cNvSpPr txBox="1">
            <a:spLocks noGrp="1"/>
          </p:cNvSpPr>
          <p:nvPr>
            <p:ph type="body" idx="1"/>
          </p:nvPr>
        </p:nvSpPr>
        <p:spPr>
          <a:xfrm>
            <a:off x="1016975" y="1379825"/>
            <a:ext cx="3337800" cy="31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5" name="Google Shape;225;g3ddeaa26cf6_0_7098"/>
          <p:cNvSpPr txBox="1">
            <a:spLocks noGrp="1"/>
          </p:cNvSpPr>
          <p:nvPr>
            <p:ph type="body" idx="2"/>
          </p:nvPr>
        </p:nvSpPr>
        <p:spPr>
          <a:xfrm>
            <a:off x="4789226" y="1379825"/>
            <a:ext cx="3337800" cy="31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6" name="Google Shape;226;g3ddeaa26cf6_0_7098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1">
  <p:cSld name="TITLE_AND_BODY_1_4_1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ddeaa26cf6_0_7114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1">
  <p:cSld name="Section title and description (g3def440f53b_53_0)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ddeaa26cf6_0_7713"/>
          <p:cNvSpPr txBox="1">
            <a:spLocks noGrp="1"/>
          </p:cNvSpPr>
          <p:nvPr>
            <p:ph type="subTitle" idx="1"/>
          </p:nvPr>
        </p:nvSpPr>
        <p:spPr>
          <a:xfrm>
            <a:off x="990475" y="1529800"/>
            <a:ext cx="4045200" cy="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b="1">
                <a:latin typeface="Oswald"/>
                <a:ea typeface="Oswald"/>
                <a:cs typeface="Oswald"/>
                <a:sym typeface="Oswa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231" name="Google Shape;231;g3ddeaa26cf6_0_7713"/>
          <p:cNvSpPr txBox="1">
            <a:spLocks noGrp="1"/>
          </p:cNvSpPr>
          <p:nvPr>
            <p:ph type="body" idx="2"/>
          </p:nvPr>
        </p:nvSpPr>
        <p:spPr>
          <a:xfrm>
            <a:off x="990475" y="1925475"/>
            <a:ext cx="3026400" cy="24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2" name="Google Shape;232;g3ddeaa26cf6_0_7713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1 1">
  <p:cSld name="Section title and description (g3def440f53b_18_0)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ddeaa26cf6_0_7717"/>
          <p:cNvSpPr txBox="1">
            <a:spLocks noGrp="1"/>
          </p:cNvSpPr>
          <p:nvPr>
            <p:ph type="subTitle" idx="1"/>
          </p:nvPr>
        </p:nvSpPr>
        <p:spPr>
          <a:xfrm>
            <a:off x="990475" y="1529800"/>
            <a:ext cx="4045200" cy="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b="1">
                <a:latin typeface="Oswald"/>
                <a:ea typeface="Oswald"/>
                <a:cs typeface="Oswald"/>
                <a:sym typeface="Oswa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235" name="Google Shape;235;g3ddeaa26cf6_0_7717"/>
          <p:cNvSpPr txBox="1">
            <a:spLocks noGrp="1"/>
          </p:cNvSpPr>
          <p:nvPr>
            <p:ph type="body" idx="2"/>
          </p:nvPr>
        </p:nvSpPr>
        <p:spPr>
          <a:xfrm>
            <a:off x="990475" y="1925475"/>
            <a:ext cx="3026400" cy="24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6" name="Google Shape;236;g3ddeaa26cf6_0_7717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ddeaa26cf6_0_7133"/>
          <p:cNvSpPr txBox="1">
            <a:spLocks noGrp="1"/>
          </p:cNvSpPr>
          <p:nvPr>
            <p:ph type="title"/>
          </p:nvPr>
        </p:nvSpPr>
        <p:spPr>
          <a:xfrm>
            <a:off x="768096" y="438912"/>
            <a:ext cx="7290000" cy="11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6413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g3ddeaa26cf6_0_7133"/>
          <p:cNvSpPr txBox="1">
            <a:spLocks noGrp="1"/>
          </p:cNvSpPr>
          <p:nvPr>
            <p:ph type="body" idx="1"/>
          </p:nvPr>
        </p:nvSpPr>
        <p:spPr>
          <a:xfrm>
            <a:off x="768096" y="1714500"/>
            <a:ext cx="7290000" cy="30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0" name="Google Shape;240;g3ddeaa26cf6_0_7133"/>
          <p:cNvSpPr txBox="1">
            <a:spLocks noGrp="1"/>
          </p:cNvSpPr>
          <p:nvPr>
            <p:ph type="dt" idx="10"/>
          </p:nvPr>
        </p:nvSpPr>
        <p:spPr>
          <a:xfrm>
            <a:off x="768096" y="4853028"/>
            <a:ext cx="16155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1" name="Google Shape;241;g3ddeaa26cf6_0_7133"/>
          <p:cNvSpPr txBox="1">
            <a:spLocks noGrp="1"/>
          </p:cNvSpPr>
          <p:nvPr>
            <p:ph type="ftr" idx="11"/>
          </p:nvPr>
        </p:nvSpPr>
        <p:spPr>
          <a:xfrm>
            <a:off x="3632199" y="4853028"/>
            <a:ext cx="44262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2" name="Google Shape;242;g3ddeaa26cf6_0_7133"/>
          <p:cNvSpPr txBox="1">
            <a:spLocks noGrp="1"/>
          </p:cNvSpPr>
          <p:nvPr>
            <p:ph type="sldNum" idx="12"/>
          </p:nvPr>
        </p:nvSpPr>
        <p:spPr>
          <a:xfrm>
            <a:off x="8128001" y="4853028"/>
            <a:ext cx="7305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ddeaa26cf6_0_7063"/>
          <p:cNvSpPr txBox="1">
            <a:spLocks noGrp="1"/>
          </p:cNvSpPr>
          <p:nvPr>
            <p:ph type="ctrTitle"/>
          </p:nvPr>
        </p:nvSpPr>
        <p:spPr>
          <a:xfrm>
            <a:off x="681250" y="1152100"/>
            <a:ext cx="4132500" cy="17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45" name="Google Shape;245;g3ddeaa26cf6_0_7063"/>
          <p:cNvSpPr txBox="1">
            <a:spLocks noGrp="1"/>
          </p:cNvSpPr>
          <p:nvPr>
            <p:ph type="subTitle" idx="1"/>
          </p:nvPr>
        </p:nvSpPr>
        <p:spPr>
          <a:xfrm>
            <a:off x="681250" y="3198800"/>
            <a:ext cx="30105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">
  <p:cSld name="TITLE_AND_BODY_1_2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ddeaa26cf6_0_7066"/>
          <p:cNvSpPr/>
          <p:nvPr/>
        </p:nvSpPr>
        <p:spPr>
          <a:xfrm>
            <a:off x="8328225" y="-35400"/>
            <a:ext cx="815700" cy="5178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g3ddeaa26cf6_0_7066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g3ddeaa26cf6_0_7066"/>
          <p:cNvSpPr txBox="1">
            <a:spLocks noGrp="1"/>
          </p:cNvSpPr>
          <p:nvPr>
            <p:ph type="ctrTitle" idx="2"/>
          </p:nvPr>
        </p:nvSpPr>
        <p:spPr>
          <a:xfrm>
            <a:off x="1672938" y="3778919"/>
            <a:ext cx="2415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50" name="Google Shape;250;g3ddeaa26cf6_0_7066"/>
          <p:cNvSpPr txBox="1">
            <a:spLocks noGrp="1"/>
          </p:cNvSpPr>
          <p:nvPr>
            <p:ph type="subTitle" idx="1"/>
          </p:nvPr>
        </p:nvSpPr>
        <p:spPr>
          <a:xfrm>
            <a:off x="1672950" y="4079042"/>
            <a:ext cx="2415300" cy="6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51" name="Google Shape;251;g3ddeaa26cf6_0_7066"/>
          <p:cNvSpPr txBox="1">
            <a:spLocks noGrp="1"/>
          </p:cNvSpPr>
          <p:nvPr>
            <p:ph type="ctrTitle" idx="3"/>
          </p:nvPr>
        </p:nvSpPr>
        <p:spPr>
          <a:xfrm>
            <a:off x="1672938" y="1789025"/>
            <a:ext cx="2415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52" name="Google Shape;252;g3ddeaa26cf6_0_7066"/>
          <p:cNvSpPr txBox="1">
            <a:spLocks noGrp="1"/>
          </p:cNvSpPr>
          <p:nvPr>
            <p:ph type="subTitle" idx="4"/>
          </p:nvPr>
        </p:nvSpPr>
        <p:spPr>
          <a:xfrm>
            <a:off x="1672950" y="2089150"/>
            <a:ext cx="2415300" cy="6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53" name="Google Shape;253;g3ddeaa26cf6_0_7066"/>
          <p:cNvSpPr txBox="1">
            <a:spLocks noGrp="1"/>
          </p:cNvSpPr>
          <p:nvPr>
            <p:ph type="ctrTitle" idx="5"/>
          </p:nvPr>
        </p:nvSpPr>
        <p:spPr>
          <a:xfrm>
            <a:off x="5055766" y="3778919"/>
            <a:ext cx="2415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54" name="Google Shape;254;g3ddeaa26cf6_0_7066"/>
          <p:cNvSpPr txBox="1">
            <a:spLocks noGrp="1"/>
          </p:cNvSpPr>
          <p:nvPr>
            <p:ph type="subTitle" idx="6"/>
          </p:nvPr>
        </p:nvSpPr>
        <p:spPr>
          <a:xfrm>
            <a:off x="5055776" y="4079042"/>
            <a:ext cx="2415300" cy="6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55" name="Google Shape;255;g3ddeaa26cf6_0_7066"/>
          <p:cNvSpPr txBox="1">
            <a:spLocks noGrp="1"/>
          </p:cNvSpPr>
          <p:nvPr>
            <p:ph type="ctrTitle" idx="7"/>
          </p:nvPr>
        </p:nvSpPr>
        <p:spPr>
          <a:xfrm>
            <a:off x="5055766" y="1789025"/>
            <a:ext cx="2415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56" name="Google Shape;256;g3ddeaa26cf6_0_7066"/>
          <p:cNvSpPr txBox="1">
            <a:spLocks noGrp="1"/>
          </p:cNvSpPr>
          <p:nvPr>
            <p:ph type="subTitle" idx="8"/>
          </p:nvPr>
        </p:nvSpPr>
        <p:spPr>
          <a:xfrm>
            <a:off x="5055776" y="2089150"/>
            <a:ext cx="2415300" cy="6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257" name="Google Shape;257;g3ddeaa26cf6_0_7066"/>
          <p:cNvGrpSpPr/>
          <p:nvPr/>
        </p:nvGrpSpPr>
        <p:grpSpPr>
          <a:xfrm>
            <a:off x="8493652" y="628633"/>
            <a:ext cx="1585217" cy="715313"/>
            <a:chOff x="8138310" y="3811875"/>
            <a:chExt cx="1584900" cy="715313"/>
          </a:xfrm>
        </p:grpSpPr>
        <p:sp>
          <p:nvSpPr>
            <p:cNvPr id="258" name="Google Shape;258;g3ddeaa26cf6_0_7066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g3ddeaa26cf6_0_7066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0" name="Google Shape;260;g3ddeaa26cf6_0_7066"/>
          <p:cNvGrpSpPr/>
          <p:nvPr/>
        </p:nvGrpSpPr>
        <p:grpSpPr>
          <a:xfrm>
            <a:off x="-934881" y="3654688"/>
            <a:ext cx="1585217" cy="715313"/>
            <a:chOff x="8138310" y="3811875"/>
            <a:chExt cx="1584900" cy="715313"/>
          </a:xfrm>
        </p:grpSpPr>
        <p:sp>
          <p:nvSpPr>
            <p:cNvPr id="261" name="Google Shape;261;g3ddeaa26cf6_0_7066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g3ddeaa26cf6_0_7066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ddeaa26cf6_0_7083"/>
          <p:cNvSpPr txBox="1">
            <a:spLocks noGrp="1"/>
          </p:cNvSpPr>
          <p:nvPr>
            <p:ph type="body" idx="1"/>
          </p:nvPr>
        </p:nvSpPr>
        <p:spPr>
          <a:xfrm>
            <a:off x="870150" y="928115"/>
            <a:ext cx="7486200" cy="30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rabicPeriod"/>
              <a:defRPr sz="1200"/>
            </a:lvl1pPr>
            <a:lvl2pPr marL="914400" lvl="1" indent="-30162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/>
              <a:buAutoNum type="alphaLcPeriod"/>
              <a:defRPr sz="1200"/>
            </a:lvl2pPr>
            <a:lvl3pPr marL="1371600" lvl="2" indent="-30162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/>
              <a:buAutoNum type="romanLcPeriod"/>
              <a:defRPr sz="1200"/>
            </a:lvl3pPr>
            <a:lvl4pPr marL="1828800" lvl="3" indent="-30162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/>
              <a:buAutoNum type="arabicPeriod"/>
              <a:defRPr sz="1200"/>
            </a:lvl4pPr>
            <a:lvl5pPr marL="2286000" lvl="4" indent="-30162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/>
              <a:buAutoNum type="alphaLcPeriod"/>
              <a:defRPr sz="1200"/>
            </a:lvl5pPr>
            <a:lvl6pPr marL="2743200" lvl="5" indent="-30162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/>
              <a:buAutoNum type="romanLcPeriod"/>
              <a:defRPr sz="1200"/>
            </a:lvl6pPr>
            <a:lvl7pPr marL="3200400" lvl="6" indent="-30162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/>
              <a:buAutoNum type="arabicPeriod"/>
              <a:defRPr sz="1200"/>
            </a:lvl7pPr>
            <a:lvl8pPr marL="3657600" lvl="7" indent="-30162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/>
              <a:buAutoNum type="alphaLcPeriod"/>
              <a:defRPr sz="1200"/>
            </a:lvl8pPr>
            <a:lvl9pPr marL="4114800" lvl="8" indent="-301625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50"/>
              <a:buFont typeface="Arial"/>
              <a:buAutoNum type="romanLcPeriod"/>
              <a:defRPr sz="1200"/>
            </a:lvl9pPr>
          </a:lstStyle>
          <a:p>
            <a:endParaRPr/>
          </a:p>
        </p:txBody>
      </p:sp>
      <p:sp>
        <p:nvSpPr>
          <p:cNvPr id="265" name="Google Shape;265;g3ddeaa26cf6_0_7083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wo Columns ">
  <p:cSld name="TITLE_AND_BODY_1_2_1_1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ddeaa26cf6_0_7086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g3ddeaa26cf6_0_7086"/>
          <p:cNvSpPr txBox="1">
            <a:spLocks noGrp="1"/>
          </p:cNvSpPr>
          <p:nvPr>
            <p:ph type="ctrTitle" idx="2"/>
          </p:nvPr>
        </p:nvSpPr>
        <p:spPr>
          <a:xfrm>
            <a:off x="1705861" y="3185150"/>
            <a:ext cx="21681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69" name="Google Shape;269;g3ddeaa26cf6_0_7086"/>
          <p:cNvSpPr txBox="1">
            <a:spLocks noGrp="1"/>
          </p:cNvSpPr>
          <p:nvPr>
            <p:ph type="subTitle" idx="1"/>
          </p:nvPr>
        </p:nvSpPr>
        <p:spPr>
          <a:xfrm>
            <a:off x="1705861" y="3561474"/>
            <a:ext cx="2168100" cy="8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70" name="Google Shape;270;g3ddeaa26cf6_0_7086"/>
          <p:cNvSpPr txBox="1">
            <a:spLocks noGrp="1"/>
          </p:cNvSpPr>
          <p:nvPr>
            <p:ph type="ctrTitle" idx="3"/>
          </p:nvPr>
        </p:nvSpPr>
        <p:spPr>
          <a:xfrm>
            <a:off x="5270036" y="3185150"/>
            <a:ext cx="21681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71" name="Google Shape;271;g3ddeaa26cf6_0_7086"/>
          <p:cNvSpPr txBox="1">
            <a:spLocks noGrp="1"/>
          </p:cNvSpPr>
          <p:nvPr>
            <p:ph type="subTitle" idx="4"/>
          </p:nvPr>
        </p:nvSpPr>
        <p:spPr>
          <a:xfrm>
            <a:off x="5270036" y="3561474"/>
            <a:ext cx="2168100" cy="8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272" name="Google Shape;272;g3ddeaa26cf6_0_7086"/>
          <p:cNvGrpSpPr/>
          <p:nvPr/>
        </p:nvGrpSpPr>
        <p:grpSpPr>
          <a:xfrm>
            <a:off x="8493652" y="1662296"/>
            <a:ext cx="1585217" cy="715313"/>
            <a:chOff x="8138310" y="3811875"/>
            <a:chExt cx="1584900" cy="715313"/>
          </a:xfrm>
        </p:grpSpPr>
        <p:sp>
          <p:nvSpPr>
            <p:cNvPr id="273" name="Google Shape;273;g3ddeaa26cf6_0_7086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g3ddeaa26cf6_0_7086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5" name="Google Shape;275;g3ddeaa26cf6_0_7086"/>
          <p:cNvGrpSpPr/>
          <p:nvPr/>
        </p:nvGrpSpPr>
        <p:grpSpPr>
          <a:xfrm>
            <a:off x="-934881" y="3654688"/>
            <a:ext cx="1585217" cy="715313"/>
            <a:chOff x="8138310" y="3811875"/>
            <a:chExt cx="1584900" cy="715313"/>
          </a:xfrm>
        </p:grpSpPr>
        <p:sp>
          <p:nvSpPr>
            <p:cNvPr id="276" name="Google Shape;276;g3ddeaa26cf6_0_7086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g3ddeaa26cf6_0_7086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wo Columns ">
  <p:cSld name="TITLE_AND_BODY_1_2_1_1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9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9"/>
          <p:cNvSpPr txBox="1">
            <a:spLocks noGrp="1"/>
          </p:cNvSpPr>
          <p:nvPr>
            <p:ph type="ctrTitle" idx="2"/>
          </p:nvPr>
        </p:nvSpPr>
        <p:spPr>
          <a:xfrm>
            <a:off x="1705861" y="3185150"/>
            <a:ext cx="21681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4" name="Google Shape;34;p39"/>
          <p:cNvSpPr txBox="1">
            <a:spLocks noGrp="1"/>
          </p:cNvSpPr>
          <p:nvPr>
            <p:ph type="subTitle" idx="1"/>
          </p:nvPr>
        </p:nvSpPr>
        <p:spPr>
          <a:xfrm>
            <a:off x="1705861" y="3561474"/>
            <a:ext cx="2168100" cy="8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5" name="Google Shape;35;p39"/>
          <p:cNvSpPr txBox="1">
            <a:spLocks noGrp="1"/>
          </p:cNvSpPr>
          <p:nvPr>
            <p:ph type="ctrTitle" idx="3"/>
          </p:nvPr>
        </p:nvSpPr>
        <p:spPr>
          <a:xfrm>
            <a:off x="5270036" y="3185150"/>
            <a:ext cx="21681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6" name="Google Shape;36;p39"/>
          <p:cNvSpPr txBox="1">
            <a:spLocks noGrp="1"/>
          </p:cNvSpPr>
          <p:nvPr>
            <p:ph type="subTitle" idx="4"/>
          </p:nvPr>
        </p:nvSpPr>
        <p:spPr>
          <a:xfrm>
            <a:off x="5270036" y="3561474"/>
            <a:ext cx="2168100" cy="8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37" name="Google Shape;37;p39"/>
          <p:cNvGrpSpPr/>
          <p:nvPr/>
        </p:nvGrpSpPr>
        <p:grpSpPr>
          <a:xfrm>
            <a:off x="8493652" y="1662296"/>
            <a:ext cx="1585217" cy="715313"/>
            <a:chOff x="8138310" y="3811875"/>
            <a:chExt cx="1584900" cy="715313"/>
          </a:xfrm>
        </p:grpSpPr>
        <p:sp>
          <p:nvSpPr>
            <p:cNvPr id="38" name="Google Shape;38;p39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39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" name="Google Shape;40;p39"/>
          <p:cNvGrpSpPr/>
          <p:nvPr/>
        </p:nvGrpSpPr>
        <p:grpSpPr>
          <a:xfrm>
            <a:off x="-934881" y="3654688"/>
            <a:ext cx="1585217" cy="715313"/>
            <a:chOff x="8138310" y="3811875"/>
            <a:chExt cx="1584900" cy="715313"/>
          </a:xfrm>
        </p:grpSpPr>
        <p:sp>
          <p:nvSpPr>
            <p:cNvPr id="41" name="Google Shape;41;p39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39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ddeaa26cf6_0_7102"/>
          <p:cNvSpPr/>
          <p:nvPr/>
        </p:nvSpPr>
        <p:spPr>
          <a:xfrm flipH="1">
            <a:off x="4858500" y="-11450"/>
            <a:ext cx="4285500" cy="5185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g3ddeaa26cf6_0_7102"/>
          <p:cNvSpPr txBox="1">
            <a:spLocks noGrp="1"/>
          </p:cNvSpPr>
          <p:nvPr>
            <p:ph type="title"/>
          </p:nvPr>
        </p:nvSpPr>
        <p:spPr>
          <a:xfrm>
            <a:off x="5195300" y="2311375"/>
            <a:ext cx="27585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81" name="Google Shape;281;g3ddeaa26cf6_0_7102"/>
          <p:cNvSpPr txBox="1">
            <a:spLocks noGrp="1"/>
          </p:cNvSpPr>
          <p:nvPr>
            <p:ph type="title" idx="2"/>
          </p:nvPr>
        </p:nvSpPr>
        <p:spPr>
          <a:xfrm>
            <a:off x="5195300" y="1414171"/>
            <a:ext cx="2593200" cy="9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282" name="Google Shape;282;g3ddeaa26cf6_0_7102"/>
          <p:cNvSpPr txBox="1">
            <a:spLocks noGrp="1"/>
          </p:cNvSpPr>
          <p:nvPr>
            <p:ph type="subTitle" idx="1"/>
          </p:nvPr>
        </p:nvSpPr>
        <p:spPr>
          <a:xfrm>
            <a:off x="5195300" y="3048124"/>
            <a:ext cx="3030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ddeaa26cf6_0_7107"/>
          <p:cNvSpPr/>
          <p:nvPr/>
        </p:nvSpPr>
        <p:spPr>
          <a:xfrm>
            <a:off x="4491050" y="1210050"/>
            <a:ext cx="4706400" cy="360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g3ddeaa26cf6_0_7107"/>
          <p:cNvSpPr txBox="1">
            <a:spLocks noGrp="1"/>
          </p:cNvSpPr>
          <p:nvPr>
            <p:ph type="body" idx="1"/>
          </p:nvPr>
        </p:nvSpPr>
        <p:spPr>
          <a:xfrm>
            <a:off x="1016975" y="2011973"/>
            <a:ext cx="3337800" cy="27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86" name="Google Shape;286;g3ddeaa26cf6_0_7107"/>
          <p:cNvSpPr txBox="1">
            <a:spLocks noGrp="1"/>
          </p:cNvSpPr>
          <p:nvPr>
            <p:ph type="body" idx="2"/>
          </p:nvPr>
        </p:nvSpPr>
        <p:spPr>
          <a:xfrm>
            <a:off x="4789226" y="2011973"/>
            <a:ext cx="3337800" cy="27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87" name="Google Shape;287;g3ddeaa26cf6_0_7107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g3ddeaa26cf6_0_7107"/>
          <p:cNvSpPr txBox="1">
            <a:spLocks noGrp="1"/>
          </p:cNvSpPr>
          <p:nvPr>
            <p:ph type="title" idx="3"/>
          </p:nvPr>
        </p:nvSpPr>
        <p:spPr>
          <a:xfrm>
            <a:off x="1016975" y="1490550"/>
            <a:ext cx="27078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89" name="Google Shape;289;g3ddeaa26cf6_0_7107"/>
          <p:cNvSpPr txBox="1">
            <a:spLocks noGrp="1"/>
          </p:cNvSpPr>
          <p:nvPr>
            <p:ph type="title" idx="4"/>
          </p:nvPr>
        </p:nvSpPr>
        <p:spPr>
          <a:xfrm>
            <a:off x="4789225" y="1490550"/>
            <a:ext cx="27078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">
  <p:cSld name="TITLE_AND_TWO_COLUMNS_1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ddeaa26cf6_0_7116"/>
          <p:cNvSpPr txBox="1">
            <a:spLocks noGrp="1"/>
          </p:cNvSpPr>
          <p:nvPr>
            <p:ph type="body" idx="1"/>
          </p:nvPr>
        </p:nvSpPr>
        <p:spPr>
          <a:xfrm>
            <a:off x="1016975" y="1532225"/>
            <a:ext cx="4995300" cy="31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2" name="Google Shape;292;g3ddeaa26cf6_0_7116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g3ddeaa26cf6_0_7116"/>
          <p:cNvSpPr/>
          <p:nvPr/>
        </p:nvSpPr>
        <p:spPr>
          <a:xfrm>
            <a:off x="-41375" y="4640550"/>
            <a:ext cx="9280500" cy="572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ddeaa26cf6_0_7120"/>
          <p:cNvSpPr txBox="1">
            <a:spLocks noGrp="1"/>
          </p:cNvSpPr>
          <p:nvPr>
            <p:ph type="subTitle" idx="1"/>
          </p:nvPr>
        </p:nvSpPr>
        <p:spPr>
          <a:xfrm>
            <a:off x="990475" y="1529800"/>
            <a:ext cx="4045200" cy="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b="1">
                <a:latin typeface="Oswald"/>
                <a:ea typeface="Oswald"/>
                <a:cs typeface="Oswald"/>
                <a:sym typeface="Oswa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296" name="Google Shape;296;g3ddeaa26cf6_0_7120"/>
          <p:cNvSpPr txBox="1">
            <a:spLocks noGrp="1"/>
          </p:cNvSpPr>
          <p:nvPr>
            <p:ph type="body" idx="2"/>
          </p:nvPr>
        </p:nvSpPr>
        <p:spPr>
          <a:xfrm>
            <a:off x="990475" y="1925475"/>
            <a:ext cx="3026400" cy="24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7" name="Google Shape;297;g3ddeaa26cf6_0_7120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g3ddeaa26cf6_0_7120"/>
          <p:cNvSpPr/>
          <p:nvPr/>
        </p:nvSpPr>
        <p:spPr>
          <a:xfrm>
            <a:off x="7067150" y="-6900"/>
            <a:ext cx="2076900" cy="5150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ddeaa26cf6_0_7125"/>
          <p:cNvSpPr/>
          <p:nvPr/>
        </p:nvSpPr>
        <p:spPr>
          <a:xfrm>
            <a:off x="310275" y="-6900"/>
            <a:ext cx="6419100" cy="5150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g3ddeaa26cf6_0_7125"/>
          <p:cNvSpPr txBox="1">
            <a:spLocks noGrp="1"/>
          </p:cNvSpPr>
          <p:nvPr>
            <p:ph type="title" hasCustomPrompt="1"/>
          </p:nvPr>
        </p:nvSpPr>
        <p:spPr>
          <a:xfrm>
            <a:off x="1600425" y="1171725"/>
            <a:ext cx="38388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02" name="Google Shape;302;g3ddeaa26cf6_0_7125"/>
          <p:cNvSpPr txBox="1">
            <a:spLocks noGrp="1"/>
          </p:cNvSpPr>
          <p:nvPr>
            <p:ph type="body" idx="1"/>
          </p:nvPr>
        </p:nvSpPr>
        <p:spPr>
          <a:xfrm>
            <a:off x="1806525" y="3180350"/>
            <a:ext cx="3426600" cy="7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303" name="Google Shape;303;g3ddeaa26cf6_0_7125"/>
          <p:cNvGrpSpPr/>
          <p:nvPr/>
        </p:nvGrpSpPr>
        <p:grpSpPr>
          <a:xfrm>
            <a:off x="7239900" y="3803333"/>
            <a:ext cx="2351199" cy="715313"/>
            <a:chOff x="8138310" y="3811875"/>
            <a:chExt cx="1584900" cy="715313"/>
          </a:xfrm>
        </p:grpSpPr>
        <p:sp>
          <p:nvSpPr>
            <p:cNvPr id="304" name="Google Shape;304;g3ddeaa26cf6_0_7125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g3ddeaa26cf6_0_7125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6" name="Google Shape;306;g3ddeaa26cf6_0_7125"/>
          <p:cNvSpPr/>
          <p:nvPr/>
        </p:nvSpPr>
        <p:spPr>
          <a:xfrm>
            <a:off x="7212299" y="624858"/>
            <a:ext cx="2351100" cy="762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 ">
  <p:cSld name="TITLE_AND_BODY_1_1_1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ddeaa26cf6_0_7140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g3ddeaa26cf6_0_7140"/>
          <p:cNvSpPr txBox="1">
            <a:spLocks noGrp="1"/>
          </p:cNvSpPr>
          <p:nvPr>
            <p:ph type="ctrTitle" idx="2"/>
          </p:nvPr>
        </p:nvSpPr>
        <p:spPr>
          <a:xfrm>
            <a:off x="1099152" y="1359091"/>
            <a:ext cx="2919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11" name="Google Shape;311;g3ddeaa26cf6_0_7140"/>
          <p:cNvSpPr txBox="1">
            <a:spLocks noGrp="1"/>
          </p:cNvSpPr>
          <p:nvPr>
            <p:ph type="subTitle" idx="1"/>
          </p:nvPr>
        </p:nvSpPr>
        <p:spPr>
          <a:xfrm>
            <a:off x="1099152" y="1659216"/>
            <a:ext cx="2919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12" name="Google Shape;312;g3ddeaa26cf6_0_7140"/>
          <p:cNvSpPr txBox="1">
            <a:spLocks noGrp="1"/>
          </p:cNvSpPr>
          <p:nvPr>
            <p:ph type="ctrTitle" idx="3"/>
          </p:nvPr>
        </p:nvSpPr>
        <p:spPr>
          <a:xfrm>
            <a:off x="1099152" y="2483246"/>
            <a:ext cx="2919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13" name="Google Shape;313;g3ddeaa26cf6_0_7140"/>
          <p:cNvSpPr txBox="1">
            <a:spLocks noGrp="1"/>
          </p:cNvSpPr>
          <p:nvPr>
            <p:ph type="subTitle" idx="4"/>
          </p:nvPr>
        </p:nvSpPr>
        <p:spPr>
          <a:xfrm>
            <a:off x="1099152" y="2783371"/>
            <a:ext cx="2919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14" name="Google Shape;314;g3ddeaa26cf6_0_7140"/>
          <p:cNvSpPr txBox="1">
            <a:spLocks noGrp="1"/>
          </p:cNvSpPr>
          <p:nvPr>
            <p:ph type="ctrTitle" idx="5"/>
          </p:nvPr>
        </p:nvSpPr>
        <p:spPr>
          <a:xfrm>
            <a:off x="1099152" y="3607400"/>
            <a:ext cx="2919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15" name="Google Shape;315;g3ddeaa26cf6_0_7140"/>
          <p:cNvSpPr txBox="1">
            <a:spLocks noGrp="1"/>
          </p:cNvSpPr>
          <p:nvPr>
            <p:ph type="subTitle" idx="6"/>
          </p:nvPr>
        </p:nvSpPr>
        <p:spPr>
          <a:xfrm>
            <a:off x="1099152" y="3907525"/>
            <a:ext cx="2919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16" name="Google Shape;316;g3ddeaa26cf6_0_7140"/>
          <p:cNvSpPr txBox="1">
            <a:spLocks noGrp="1"/>
          </p:cNvSpPr>
          <p:nvPr>
            <p:ph type="ctrTitle" idx="7"/>
          </p:nvPr>
        </p:nvSpPr>
        <p:spPr>
          <a:xfrm>
            <a:off x="5288452" y="1359091"/>
            <a:ext cx="2919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17" name="Google Shape;317;g3ddeaa26cf6_0_7140"/>
          <p:cNvSpPr txBox="1">
            <a:spLocks noGrp="1"/>
          </p:cNvSpPr>
          <p:nvPr>
            <p:ph type="subTitle" idx="8"/>
          </p:nvPr>
        </p:nvSpPr>
        <p:spPr>
          <a:xfrm>
            <a:off x="5288452" y="1659216"/>
            <a:ext cx="2919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18" name="Google Shape;318;g3ddeaa26cf6_0_7140"/>
          <p:cNvSpPr txBox="1">
            <a:spLocks noGrp="1"/>
          </p:cNvSpPr>
          <p:nvPr>
            <p:ph type="ctrTitle" idx="9"/>
          </p:nvPr>
        </p:nvSpPr>
        <p:spPr>
          <a:xfrm>
            <a:off x="5288452" y="2483246"/>
            <a:ext cx="2919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19" name="Google Shape;319;g3ddeaa26cf6_0_7140"/>
          <p:cNvSpPr txBox="1">
            <a:spLocks noGrp="1"/>
          </p:cNvSpPr>
          <p:nvPr>
            <p:ph type="subTitle" idx="13"/>
          </p:nvPr>
        </p:nvSpPr>
        <p:spPr>
          <a:xfrm>
            <a:off x="5288452" y="2783371"/>
            <a:ext cx="2919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20" name="Google Shape;320;g3ddeaa26cf6_0_7140"/>
          <p:cNvSpPr txBox="1">
            <a:spLocks noGrp="1"/>
          </p:cNvSpPr>
          <p:nvPr>
            <p:ph type="ctrTitle" idx="14"/>
          </p:nvPr>
        </p:nvSpPr>
        <p:spPr>
          <a:xfrm>
            <a:off x="5288452" y="3607400"/>
            <a:ext cx="2919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21" name="Google Shape;321;g3ddeaa26cf6_0_7140"/>
          <p:cNvSpPr txBox="1">
            <a:spLocks noGrp="1"/>
          </p:cNvSpPr>
          <p:nvPr>
            <p:ph type="subTitle" idx="15"/>
          </p:nvPr>
        </p:nvSpPr>
        <p:spPr>
          <a:xfrm>
            <a:off x="5288452" y="3907525"/>
            <a:ext cx="2919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ddeaa26cf6_0_7154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g3ddeaa26cf6_0_7154"/>
          <p:cNvSpPr/>
          <p:nvPr/>
        </p:nvSpPr>
        <p:spPr>
          <a:xfrm>
            <a:off x="-35725" y="1188750"/>
            <a:ext cx="9179700" cy="3954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g3ddeaa26cf6_0_7154"/>
          <p:cNvSpPr/>
          <p:nvPr/>
        </p:nvSpPr>
        <p:spPr>
          <a:xfrm>
            <a:off x="-1484750" y="4745950"/>
            <a:ext cx="6600900" cy="762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6" name="Google Shape;326;g3ddeaa26cf6_0_7154"/>
          <p:cNvGrpSpPr/>
          <p:nvPr/>
        </p:nvGrpSpPr>
        <p:grpSpPr>
          <a:xfrm>
            <a:off x="8493652" y="628633"/>
            <a:ext cx="1585217" cy="715313"/>
            <a:chOff x="8138310" y="3811875"/>
            <a:chExt cx="1584900" cy="715313"/>
          </a:xfrm>
        </p:grpSpPr>
        <p:sp>
          <p:nvSpPr>
            <p:cNvPr id="327" name="Google Shape;327;g3ddeaa26cf6_0_7154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g3ddeaa26cf6_0_7154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ddeaa26cf6_0_7161"/>
          <p:cNvSpPr/>
          <p:nvPr/>
        </p:nvSpPr>
        <p:spPr>
          <a:xfrm>
            <a:off x="-7475" y="-14750"/>
            <a:ext cx="8039100" cy="521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1" name="Google Shape;331;g3ddeaa26cf6_0_7161"/>
          <p:cNvGrpSpPr/>
          <p:nvPr/>
        </p:nvGrpSpPr>
        <p:grpSpPr>
          <a:xfrm>
            <a:off x="7246413" y="3811888"/>
            <a:ext cx="1585217" cy="715313"/>
            <a:chOff x="8138310" y="3811875"/>
            <a:chExt cx="1584900" cy="715313"/>
          </a:xfrm>
        </p:grpSpPr>
        <p:sp>
          <p:nvSpPr>
            <p:cNvPr id="332" name="Google Shape;332;g3ddeaa26cf6_0_7161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g3ddeaa26cf6_0_7161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4" name="Google Shape;334;g3ddeaa26cf6_0_7161"/>
          <p:cNvSpPr txBox="1">
            <a:spLocks noGrp="1"/>
          </p:cNvSpPr>
          <p:nvPr>
            <p:ph type="body" idx="1"/>
          </p:nvPr>
        </p:nvSpPr>
        <p:spPr>
          <a:xfrm>
            <a:off x="990475" y="1837775"/>
            <a:ext cx="2808000" cy="1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35" name="Google Shape;335;g3ddeaa26cf6_0_7161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ddeaa26cf6_0_7168"/>
          <p:cNvSpPr/>
          <p:nvPr/>
        </p:nvSpPr>
        <p:spPr>
          <a:xfrm>
            <a:off x="0" y="-4175"/>
            <a:ext cx="9144000" cy="5151900"/>
          </a:xfrm>
          <a:prstGeom prst="rect">
            <a:avLst/>
          </a:prstGeom>
          <a:solidFill>
            <a:schemeClr val="dk1">
              <a:alpha val="33333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g3ddeaa26cf6_0_7168"/>
          <p:cNvSpPr txBox="1">
            <a:spLocks noGrp="1"/>
          </p:cNvSpPr>
          <p:nvPr>
            <p:ph type="title"/>
          </p:nvPr>
        </p:nvSpPr>
        <p:spPr>
          <a:xfrm>
            <a:off x="756925" y="585150"/>
            <a:ext cx="4016700" cy="39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1"/>
          <p:cNvSpPr/>
          <p:nvPr/>
        </p:nvSpPr>
        <p:spPr>
          <a:xfrm flipH="1">
            <a:off x="4858500" y="-11450"/>
            <a:ext cx="4285500" cy="5185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41"/>
          <p:cNvSpPr txBox="1">
            <a:spLocks noGrp="1"/>
          </p:cNvSpPr>
          <p:nvPr>
            <p:ph type="title"/>
          </p:nvPr>
        </p:nvSpPr>
        <p:spPr>
          <a:xfrm>
            <a:off x="5195300" y="2311375"/>
            <a:ext cx="27585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6" name="Google Shape;46;p41"/>
          <p:cNvSpPr txBox="1">
            <a:spLocks noGrp="1"/>
          </p:cNvSpPr>
          <p:nvPr>
            <p:ph type="title" idx="2"/>
          </p:nvPr>
        </p:nvSpPr>
        <p:spPr>
          <a:xfrm>
            <a:off x="5195300" y="1414171"/>
            <a:ext cx="2593200" cy="9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47" name="Google Shape;47;p41"/>
          <p:cNvSpPr txBox="1">
            <a:spLocks noGrp="1"/>
          </p:cNvSpPr>
          <p:nvPr>
            <p:ph type="subTitle" idx="1"/>
          </p:nvPr>
        </p:nvSpPr>
        <p:spPr>
          <a:xfrm>
            <a:off x="5195300" y="3048124"/>
            <a:ext cx="3030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ddeaa26cf6_0_7171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41" name="Google Shape;341;g3ddeaa26cf6_0_7171"/>
          <p:cNvGrpSpPr/>
          <p:nvPr/>
        </p:nvGrpSpPr>
        <p:grpSpPr>
          <a:xfrm>
            <a:off x="-934881" y="3654688"/>
            <a:ext cx="1585217" cy="715313"/>
            <a:chOff x="8138310" y="3811875"/>
            <a:chExt cx="1584900" cy="715313"/>
          </a:xfrm>
        </p:grpSpPr>
        <p:sp>
          <p:nvSpPr>
            <p:cNvPr id="342" name="Google Shape;342;g3ddeaa26cf6_0_7171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g3ddeaa26cf6_0_7171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AND_BODY_1"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ddeaa26cf6_0_7176"/>
          <p:cNvSpPr/>
          <p:nvPr/>
        </p:nvSpPr>
        <p:spPr>
          <a:xfrm>
            <a:off x="100" y="3347625"/>
            <a:ext cx="9144000" cy="179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g3ddeaa26cf6_0_7176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7" name="Google Shape;347;g3ddeaa26cf6_0_7176"/>
          <p:cNvSpPr txBox="1">
            <a:spLocks noGrp="1"/>
          </p:cNvSpPr>
          <p:nvPr>
            <p:ph type="ctrTitle" idx="2"/>
          </p:nvPr>
        </p:nvSpPr>
        <p:spPr>
          <a:xfrm>
            <a:off x="914270" y="1784599"/>
            <a:ext cx="20538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48" name="Google Shape;348;g3ddeaa26cf6_0_7176"/>
          <p:cNvSpPr txBox="1">
            <a:spLocks noGrp="1"/>
          </p:cNvSpPr>
          <p:nvPr>
            <p:ph type="subTitle" idx="1"/>
          </p:nvPr>
        </p:nvSpPr>
        <p:spPr>
          <a:xfrm>
            <a:off x="914270" y="2124079"/>
            <a:ext cx="2053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49" name="Google Shape;349;g3ddeaa26cf6_0_7176"/>
          <p:cNvSpPr txBox="1">
            <a:spLocks noGrp="1"/>
          </p:cNvSpPr>
          <p:nvPr>
            <p:ph type="title" idx="3"/>
          </p:nvPr>
        </p:nvSpPr>
        <p:spPr>
          <a:xfrm>
            <a:off x="1302320" y="1185922"/>
            <a:ext cx="127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50" name="Google Shape;350;g3ddeaa26cf6_0_7176"/>
          <p:cNvSpPr txBox="1">
            <a:spLocks noGrp="1"/>
          </p:cNvSpPr>
          <p:nvPr>
            <p:ph type="ctrTitle" idx="4"/>
          </p:nvPr>
        </p:nvSpPr>
        <p:spPr>
          <a:xfrm>
            <a:off x="3545095" y="1784599"/>
            <a:ext cx="20538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51" name="Google Shape;351;g3ddeaa26cf6_0_7176"/>
          <p:cNvSpPr txBox="1">
            <a:spLocks noGrp="1"/>
          </p:cNvSpPr>
          <p:nvPr>
            <p:ph type="subTitle" idx="5"/>
          </p:nvPr>
        </p:nvSpPr>
        <p:spPr>
          <a:xfrm>
            <a:off x="3545095" y="2124079"/>
            <a:ext cx="2053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52" name="Google Shape;352;g3ddeaa26cf6_0_7176"/>
          <p:cNvSpPr txBox="1">
            <a:spLocks noGrp="1"/>
          </p:cNvSpPr>
          <p:nvPr>
            <p:ph type="title" idx="6"/>
          </p:nvPr>
        </p:nvSpPr>
        <p:spPr>
          <a:xfrm>
            <a:off x="3933145" y="1185922"/>
            <a:ext cx="127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53" name="Google Shape;353;g3ddeaa26cf6_0_7176"/>
          <p:cNvSpPr txBox="1">
            <a:spLocks noGrp="1"/>
          </p:cNvSpPr>
          <p:nvPr>
            <p:ph type="ctrTitle" idx="7"/>
          </p:nvPr>
        </p:nvSpPr>
        <p:spPr>
          <a:xfrm>
            <a:off x="6175920" y="1784599"/>
            <a:ext cx="20538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54" name="Google Shape;354;g3ddeaa26cf6_0_7176"/>
          <p:cNvSpPr txBox="1">
            <a:spLocks noGrp="1"/>
          </p:cNvSpPr>
          <p:nvPr>
            <p:ph type="subTitle" idx="8"/>
          </p:nvPr>
        </p:nvSpPr>
        <p:spPr>
          <a:xfrm>
            <a:off x="6175920" y="2124079"/>
            <a:ext cx="2053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55" name="Google Shape;355;g3ddeaa26cf6_0_7176"/>
          <p:cNvSpPr txBox="1">
            <a:spLocks noGrp="1"/>
          </p:cNvSpPr>
          <p:nvPr>
            <p:ph type="title" idx="9"/>
          </p:nvPr>
        </p:nvSpPr>
        <p:spPr>
          <a:xfrm>
            <a:off x="6563970" y="1185922"/>
            <a:ext cx="127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56" name="Google Shape;356;g3ddeaa26cf6_0_7176"/>
          <p:cNvSpPr txBox="1">
            <a:spLocks noGrp="1"/>
          </p:cNvSpPr>
          <p:nvPr>
            <p:ph type="ctrTitle" idx="13"/>
          </p:nvPr>
        </p:nvSpPr>
        <p:spPr>
          <a:xfrm>
            <a:off x="914270" y="3698470"/>
            <a:ext cx="20538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57" name="Google Shape;357;g3ddeaa26cf6_0_7176"/>
          <p:cNvSpPr txBox="1">
            <a:spLocks noGrp="1"/>
          </p:cNvSpPr>
          <p:nvPr>
            <p:ph type="subTitle" idx="14"/>
          </p:nvPr>
        </p:nvSpPr>
        <p:spPr>
          <a:xfrm>
            <a:off x="914270" y="4037951"/>
            <a:ext cx="2053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58" name="Google Shape;358;g3ddeaa26cf6_0_7176"/>
          <p:cNvSpPr txBox="1">
            <a:spLocks noGrp="1"/>
          </p:cNvSpPr>
          <p:nvPr>
            <p:ph type="title" idx="15"/>
          </p:nvPr>
        </p:nvSpPr>
        <p:spPr>
          <a:xfrm>
            <a:off x="1302320" y="3099793"/>
            <a:ext cx="127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59" name="Google Shape;359;g3ddeaa26cf6_0_7176"/>
          <p:cNvSpPr txBox="1">
            <a:spLocks noGrp="1"/>
          </p:cNvSpPr>
          <p:nvPr>
            <p:ph type="ctrTitle" idx="16"/>
          </p:nvPr>
        </p:nvSpPr>
        <p:spPr>
          <a:xfrm>
            <a:off x="3545095" y="3698470"/>
            <a:ext cx="20538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60" name="Google Shape;360;g3ddeaa26cf6_0_7176"/>
          <p:cNvSpPr txBox="1">
            <a:spLocks noGrp="1"/>
          </p:cNvSpPr>
          <p:nvPr>
            <p:ph type="subTitle" idx="17"/>
          </p:nvPr>
        </p:nvSpPr>
        <p:spPr>
          <a:xfrm>
            <a:off x="3545095" y="4037951"/>
            <a:ext cx="2053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61" name="Google Shape;361;g3ddeaa26cf6_0_7176"/>
          <p:cNvSpPr txBox="1">
            <a:spLocks noGrp="1"/>
          </p:cNvSpPr>
          <p:nvPr>
            <p:ph type="title" idx="18"/>
          </p:nvPr>
        </p:nvSpPr>
        <p:spPr>
          <a:xfrm>
            <a:off x="3933145" y="3099793"/>
            <a:ext cx="127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62" name="Google Shape;362;g3ddeaa26cf6_0_7176"/>
          <p:cNvSpPr txBox="1">
            <a:spLocks noGrp="1"/>
          </p:cNvSpPr>
          <p:nvPr>
            <p:ph type="ctrTitle" idx="19"/>
          </p:nvPr>
        </p:nvSpPr>
        <p:spPr>
          <a:xfrm>
            <a:off x="6175920" y="3698470"/>
            <a:ext cx="20538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63" name="Google Shape;363;g3ddeaa26cf6_0_7176"/>
          <p:cNvSpPr txBox="1">
            <a:spLocks noGrp="1"/>
          </p:cNvSpPr>
          <p:nvPr>
            <p:ph type="subTitle" idx="20"/>
          </p:nvPr>
        </p:nvSpPr>
        <p:spPr>
          <a:xfrm>
            <a:off x="6175920" y="4037951"/>
            <a:ext cx="2053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64" name="Google Shape;364;g3ddeaa26cf6_0_7176"/>
          <p:cNvSpPr txBox="1">
            <a:spLocks noGrp="1"/>
          </p:cNvSpPr>
          <p:nvPr>
            <p:ph type="title" idx="21"/>
          </p:nvPr>
        </p:nvSpPr>
        <p:spPr>
          <a:xfrm>
            <a:off x="6563970" y="3099793"/>
            <a:ext cx="127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TITLE_AND_BODY_1_1"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3ddeaa26cf6_0_7197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g3ddeaa26cf6_0_7197"/>
          <p:cNvSpPr txBox="1">
            <a:spLocks noGrp="1"/>
          </p:cNvSpPr>
          <p:nvPr>
            <p:ph type="ctrTitle" idx="2"/>
          </p:nvPr>
        </p:nvSpPr>
        <p:spPr>
          <a:xfrm>
            <a:off x="1727877" y="1406925"/>
            <a:ext cx="2919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68" name="Google Shape;368;g3ddeaa26cf6_0_7197"/>
          <p:cNvSpPr txBox="1">
            <a:spLocks noGrp="1"/>
          </p:cNvSpPr>
          <p:nvPr>
            <p:ph type="subTitle" idx="1"/>
          </p:nvPr>
        </p:nvSpPr>
        <p:spPr>
          <a:xfrm>
            <a:off x="1727877" y="1707050"/>
            <a:ext cx="2919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69" name="Google Shape;369;g3ddeaa26cf6_0_7197"/>
          <p:cNvSpPr txBox="1">
            <a:spLocks noGrp="1"/>
          </p:cNvSpPr>
          <p:nvPr>
            <p:ph type="ctrTitle" idx="3"/>
          </p:nvPr>
        </p:nvSpPr>
        <p:spPr>
          <a:xfrm>
            <a:off x="1727877" y="2490075"/>
            <a:ext cx="2919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70" name="Google Shape;370;g3ddeaa26cf6_0_7197"/>
          <p:cNvSpPr txBox="1">
            <a:spLocks noGrp="1"/>
          </p:cNvSpPr>
          <p:nvPr>
            <p:ph type="subTitle" idx="4"/>
          </p:nvPr>
        </p:nvSpPr>
        <p:spPr>
          <a:xfrm>
            <a:off x="1727877" y="2790200"/>
            <a:ext cx="2919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71" name="Google Shape;371;g3ddeaa26cf6_0_7197"/>
          <p:cNvSpPr txBox="1">
            <a:spLocks noGrp="1"/>
          </p:cNvSpPr>
          <p:nvPr>
            <p:ph type="ctrTitle" idx="5"/>
          </p:nvPr>
        </p:nvSpPr>
        <p:spPr>
          <a:xfrm>
            <a:off x="1727877" y="3573225"/>
            <a:ext cx="2919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72" name="Google Shape;372;g3ddeaa26cf6_0_7197"/>
          <p:cNvSpPr txBox="1">
            <a:spLocks noGrp="1"/>
          </p:cNvSpPr>
          <p:nvPr>
            <p:ph type="subTitle" idx="6"/>
          </p:nvPr>
        </p:nvSpPr>
        <p:spPr>
          <a:xfrm>
            <a:off x="1727877" y="3873350"/>
            <a:ext cx="2919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ercentages">
  <p:cSld name="TITLE_AND_BODY_1_3"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ddeaa26cf6_0_7205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g3ddeaa26cf6_0_7205"/>
          <p:cNvSpPr txBox="1">
            <a:spLocks noGrp="1"/>
          </p:cNvSpPr>
          <p:nvPr>
            <p:ph type="subTitle" idx="1"/>
          </p:nvPr>
        </p:nvSpPr>
        <p:spPr>
          <a:xfrm>
            <a:off x="914275" y="2122350"/>
            <a:ext cx="2053800" cy="9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76" name="Google Shape;376;g3ddeaa26cf6_0_7205"/>
          <p:cNvSpPr txBox="1">
            <a:spLocks noGrp="1"/>
          </p:cNvSpPr>
          <p:nvPr>
            <p:ph type="title" idx="2"/>
          </p:nvPr>
        </p:nvSpPr>
        <p:spPr>
          <a:xfrm>
            <a:off x="1302320" y="3358776"/>
            <a:ext cx="127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g3ddeaa26cf6_0_7205"/>
          <p:cNvSpPr txBox="1">
            <a:spLocks noGrp="1"/>
          </p:cNvSpPr>
          <p:nvPr>
            <p:ph type="subTitle" idx="3"/>
          </p:nvPr>
        </p:nvSpPr>
        <p:spPr>
          <a:xfrm>
            <a:off x="3545100" y="1207950"/>
            <a:ext cx="2053800" cy="9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78" name="Google Shape;378;g3ddeaa26cf6_0_7205"/>
          <p:cNvSpPr txBox="1">
            <a:spLocks noGrp="1"/>
          </p:cNvSpPr>
          <p:nvPr>
            <p:ph type="title" idx="4"/>
          </p:nvPr>
        </p:nvSpPr>
        <p:spPr>
          <a:xfrm>
            <a:off x="3933145" y="2444376"/>
            <a:ext cx="127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9" name="Google Shape;379;g3ddeaa26cf6_0_7205"/>
          <p:cNvSpPr txBox="1">
            <a:spLocks noGrp="1"/>
          </p:cNvSpPr>
          <p:nvPr>
            <p:ph type="subTitle" idx="5"/>
          </p:nvPr>
        </p:nvSpPr>
        <p:spPr>
          <a:xfrm>
            <a:off x="6175925" y="1588950"/>
            <a:ext cx="2053800" cy="9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80" name="Google Shape;380;g3ddeaa26cf6_0_7205"/>
          <p:cNvSpPr txBox="1">
            <a:spLocks noGrp="1"/>
          </p:cNvSpPr>
          <p:nvPr>
            <p:ph type="title" idx="6"/>
          </p:nvPr>
        </p:nvSpPr>
        <p:spPr>
          <a:xfrm>
            <a:off x="6563970" y="2825376"/>
            <a:ext cx="127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TITLE_AND_BODY_1_4"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3ddeaa26cf6_0_7213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3" name="Google Shape;383;g3ddeaa26cf6_0_7213"/>
          <p:cNvSpPr/>
          <p:nvPr/>
        </p:nvSpPr>
        <p:spPr>
          <a:xfrm>
            <a:off x="-41550" y="2832750"/>
            <a:ext cx="9227100" cy="1868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 1">
  <p:cSld name="TITLE_AND_BODY_1_2_1"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5" name="Google Shape;385;g3ddeaa26cf6_0_7216"/>
          <p:cNvGrpSpPr/>
          <p:nvPr/>
        </p:nvGrpSpPr>
        <p:grpSpPr>
          <a:xfrm>
            <a:off x="8493652" y="1662296"/>
            <a:ext cx="1585217" cy="715313"/>
            <a:chOff x="8138310" y="3811875"/>
            <a:chExt cx="1584900" cy="715313"/>
          </a:xfrm>
        </p:grpSpPr>
        <p:sp>
          <p:nvSpPr>
            <p:cNvPr id="386" name="Google Shape;386;g3ddeaa26cf6_0_7216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g3ddeaa26cf6_0_7216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g3ddeaa26cf6_0_7216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g3ddeaa26cf6_0_7216"/>
          <p:cNvSpPr txBox="1">
            <a:spLocks noGrp="1"/>
          </p:cNvSpPr>
          <p:nvPr>
            <p:ph type="ctrTitle" idx="2"/>
          </p:nvPr>
        </p:nvSpPr>
        <p:spPr>
          <a:xfrm>
            <a:off x="914374" y="3032825"/>
            <a:ext cx="21681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90" name="Google Shape;390;g3ddeaa26cf6_0_7216"/>
          <p:cNvSpPr txBox="1">
            <a:spLocks noGrp="1"/>
          </p:cNvSpPr>
          <p:nvPr>
            <p:ph type="subTitle" idx="1"/>
          </p:nvPr>
        </p:nvSpPr>
        <p:spPr>
          <a:xfrm>
            <a:off x="914374" y="3409149"/>
            <a:ext cx="2168100" cy="8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91" name="Google Shape;391;g3ddeaa26cf6_0_7216"/>
          <p:cNvSpPr txBox="1">
            <a:spLocks noGrp="1"/>
          </p:cNvSpPr>
          <p:nvPr>
            <p:ph type="ctrTitle" idx="3"/>
          </p:nvPr>
        </p:nvSpPr>
        <p:spPr>
          <a:xfrm>
            <a:off x="3487949" y="3032825"/>
            <a:ext cx="21681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92" name="Google Shape;392;g3ddeaa26cf6_0_7216"/>
          <p:cNvSpPr txBox="1">
            <a:spLocks noGrp="1"/>
          </p:cNvSpPr>
          <p:nvPr>
            <p:ph type="subTitle" idx="4"/>
          </p:nvPr>
        </p:nvSpPr>
        <p:spPr>
          <a:xfrm>
            <a:off x="3487949" y="3409149"/>
            <a:ext cx="2168100" cy="8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93" name="Google Shape;393;g3ddeaa26cf6_0_7216"/>
          <p:cNvSpPr txBox="1">
            <a:spLocks noGrp="1"/>
          </p:cNvSpPr>
          <p:nvPr>
            <p:ph type="ctrTitle" idx="5"/>
          </p:nvPr>
        </p:nvSpPr>
        <p:spPr>
          <a:xfrm>
            <a:off x="6061524" y="3032825"/>
            <a:ext cx="21681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94" name="Google Shape;394;g3ddeaa26cf6_0_7216"/>
          <p:cNvSpPr txBox="1">
            <a:spLocks noGrp="1"/>
          </p:cNvSpPr>
          <p:nvPr>
            <p:ph type="subTitle" idx="6"/>
          </p:nvPr>
        </p:nvSpPr>
        <p:spPr>
          <a:xfrm>
            <a:off x="6061524" y="3409149"/>
            <a:ext cx="2168100" cy="8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395" name="Google Shape;395;g3ddeaa26cf6_0_7216"/>
          <p:cNvGrpSpPr/>
          <p:nvPr/>
        </p:nvGrpSpPr>
        <p:grpSpPr>
          <a:xfrm>
            <a:off x="-934881" y="3654688"/>
            <a:ext cx="1585217" cy="715313"/>
            <a:chOff x="8138310" y="3811875"/>
            <a:chExt cx="1584900" cy="715313"/>
          </a:xfrm>
        </p:grpSpPr>
        <p:sp>
          <p:nvSpPr>
            <p:cNvPr id="396" name="Google Shape;396;g3ddeaa26cf6_0_7216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g3ddeaa26cf6_0_7216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2">
  <p:cSld name="TITLE_AND_BODY_1_4_2"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3ddeaa26cf6_0_7230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0" name="Google Shape;400;g3ddeaa26cf6_0_7230"/>
          <p:cNvSpPr/>
          <p:nvPr/>
        </p:nvSpPr>
        <p:spPr>
          <a:xfrm>
            <a:off x="-41550" y="1721213"/>
            <a:ext cx="1197300" cy="29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g3ddeaa26cf6_0_7230"/>
          <p:cNvSpPr/>
          <p:nvPr/>
        </p:nvSpPr>
        <p:spPr>
          <a:xfrm>
            <a:off x="8601325" y="1721225"/>
            <a:ext cx="542700" cy="29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3">
  <p:cSld name="TITLE_AND_BODY_1_4_2_1"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3ddeaa26cf6_0_7234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4" name="Google Shape;404;g3ddeaa26cf6_0_7234"/>
          <p:cNvSpPr/>
          <p:nvPr/>
        </p:nvSpPr>
        <p:spPr>
          <a:xfrm>
            <a:off x="7946700" y="1721213"/>
            <a:ext cx="1197300" cy="29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g3ddeaa26cf6_0_7234"/>
          <p:cNvSpPr/>
          <p:nvPr/>
        </p:nvSpPr>
        <p:spPr>
          <a:xfrm>
            <a:off x="0" y="1721225"/>
            <a:ext cx="542700" cy="29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One Column">
  <p:cSld name="TITLE_ONLY_1"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ddeaa26cf6_0_7238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8" name="Google Shape;408;g3ddeaa26cf6_0_7238"/>
          <p:cNvSpPr/>
          <p:nvPr/>
        </p:nvSpPr>
        <p:spPr>
          <a:xfrm>
            <a:off x="-35725" y="1188750"/>
            <a:ext cx="9179700" cy="3954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g3ddeaa26cf6_0_7238"/>
          <p:cNvSpPr txBox="1">
            <a:spLocks noGrp="1"/>
          </p:cNvSpPr>
          <p:nvPr>
            <p:ph type="ctrTitle" idx="2"/>
          </p:nvPr>
        </p:nvSpPr>
        <p:spPr>
          <a:xfrm>
            <a:off x="5689374" y="2912938"/>
            <a:ext cx="21681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10" name="Google Shape;410;g3ddeaa26cf6_0_7238"/>
          <p:cNvSpPr txBox="1">
            <a:spLocks noGrp="1"/>
          </p:cNvSpPr>
          <p:nvPr>
            <p:ph type="subTitle" idx="1"/>
          </p:nvPr>
        </p:nvSpPr>
        <p:spPr>
          <a:xfrm>
            <a:off x="5689374" y="3289262"/>
            <a:ext cx="2168100" cy="8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411" name="Google Shape;411;g3ddeaa26cf6_0_7238"/>
          <p:cNvGrpSpPr/>
          <p:nvPr/>
        </p:nvGrpSpPr>
        <p:grpSpPr>
          <a:xfrm>
            <a:off x="8493652" y="628633"/>
            <a:ext cx="1585217" cy="715313"/>
            <a:chOff x="8138310" y="3811875"/>
            <a:chExt cx="1584900" cy="715313"/>
          </a:xfrm>
        </p:grpSpPr>
        <p:sp>
          <p:nvSpPr>
            <p:cNvPr id="412" name="Google Shape;412;g3ddeaa26cf6_0_7238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g3ddeaa26cf6_0_7238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4" name="Google Shape;414;g3ddeaa26cf6_0_7238"/>
          <p:cNvGrpSpPr/>
          <p:nvPr/>
        </p:nvGrpSpPr>
        <p:grpSpPr>
          <a:xfrm>
            <a:off x="-934881" y="3654688"/>
            <a:ext cx="1585217" cy="715313"/>
            <a:chOff x="8138310" y="3811875"/>
            <a:chExt cx="1584900" cy="715313"/>
          </a:xfrm>
        </p:grpSpPr>
        <p:sp>
          <p:nvSpPr>
            <p:cNvPr id="415" name="Google Shape;415;g3ddeaa26cf6_0_7238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g3ddeaa26cf6_0_7238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>
  <p:cSld name="TITLE_1"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3ddeaa26cf6_0_7249"/>
          <p:cNvSpPr/>
          <p:nvPr/>
        </p:nvSpPr>
        <p:spPr>
          <a:xfrm>
            <a:off x="2358000" y="-27575"/>
            <a:ext cx="6786000" cy="517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g3ddeaa26cf6_0_7249"/>
          <p:cNvSpPr txBox="1">
            <a:spLocks noGrp="1"/>
          </p:cNvSpPr>
          <p:nvPr>
            <p:ph type="ctrTitle"/>
          </p:nvPr>
        </p:nvSpPr>
        <p:spPr>
          <a:xfrm>
            <a:off x="3794875" y="654925"/>
            <a:ext cx="4132500" cy="8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20" name="Google Shape;420;g3ddeaa26cf6_0_7249"/>
          <p:cNvSpPr txBox="1">
            <a:spLocks noGrp="1"/>
          </p:cNvSpPr>
          <p:nvPr>
            <p:ph type="subTitle" idx="1"/>
          </p:nvPr>
        </p:nvSpPr>
        <p:spPr>
          <a:xfrm>
            <a:off x="3794875" y="1574425"/>
            <a:ext cx="3997800" cy="12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21" name="Google Shape;421;g3ddeaa26cf6_0_7249"/>
          <p:cNvSpPr txBox="1"/>
          <p:nvPr/>
        </p:nvSpPr>
        <p:spPr>
          <a:xfrm>
            <a:off x="3794877" y="3168025"/>
            <a:ext cx="3902400" cy="10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CREDITS: This presentation template was created by </a:t>
            </a:r>
            <a:r>
              <a:rPr lang="en" sz="1200" b="0" i="0" u="none" strike="noStrike" cap="none">
                <a:solidFill>
                  <a:schemeClr val="accent2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, including icons by </a:t>
            </a:r>
            <a:r>
              <a:rPr lang="en" sz="1200" b="0" i="0" u="none" strike="noStrike" cap="none">
                <a:solidFill>
                  <a:schemeClr val="accent2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, and infographics &amp; images by </a:t>
            </a:r>
            <a:r>
              <a:rPr lang="en" sz="1200" b="0" i="0" u="none" strike="noStrike" cap="none">
                <a:solidFill>
                  <a:schemeClr val="accent2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2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2" name="Google Shape;422;g3ddeaa26cf6_0_7249"/>
          <p:cNvGrpSpPr/>
          <p:nvPr/>
        </p:nvGrpSpPr>
        <p:grpSpPr>
          <a:xfrm>
            <a:off x="8493652" y="628633"/>
            <a:ext cx="1585217" cy="715313"/>
            <a:chOff x="8138310" y="3811875"/>
            <a:chExt cx="1584900" cy="715313"/>
          </a:xfrm>
        </p:grpSpPr>
        <p:sp>
          <p:nvSpPr>
            <p:cNvPr id="423" name="Google Shape;423;g3ddeaa26cf6_0_7249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g3ddeaa26cf6_0_7249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2"/>
          <p:cNvSpPr/>
          <p:nvPr/>
        </p:nvSpPr>
        <p:spPr>
          <a:xfrm>
            <a:off x="4491050" y="1210050"/>
            <a:ext cx="4706400" cy="360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42"/>
          <p:cNvSpPr txBox="1">
            <a:spLocks noGrp="1"/>
          </p:cNvSpPr>
          <p:nvPr>
            <p:ph type="body" idx="1"/>
          </p:nvPr>
        </p:nvSpPr>
        <p:spPr>
          <a:xfrm>
            <a:off x="1016975" y="2011973"/>
            <a:ext cx="3337800" cy="27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1" name="Google Shape;51;p42"/>
          <p:cNvSpPr txBox="1">
            <a:spLocks noGrp="1"/>
          </p:cNvSpPr>
          <p:nvPr>
            <p:ph type="body" idx="2"/>
          </p:nvPr>
        </p:nvSpPr>
        <p:spPr>
          <a:xfrm>
            <a:off x="4789226" y="2011973"/>
            <a:ext cx="3337800" cy="27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2" name="Google Shape;52;p42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2"/>
          <p:cNvSpPr txBox="1">
            <a:spLocks noGrp="1"/>
          </p:cNvSpPr>
          <p:nvPr>
            <p:ph type="title" idx="3"/>
          </p:nvPr>
        </p:nvSpPr>
        <p:spPr>
          <a:xfrm>
            <a:off x="1016975" y="1490550"/>
            <a:ext cx="27078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4" name="Google Shape;54;p42"/>
          <p:cNvSpPr txBox="1">
            <a:spLocks noGrp="1"/>
          </p:cNvSpPr>
          <p:nvPr>
            <p:ph type="title" idx="4"/>
          </p:nvPr>
        </p:nvSpPr>
        <p:spPr>
          <a:xfrm>
            <a:off x="4789225" y="1490550"/>
            <a:ext cx="27078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ONLY_2"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3ddeaa26cf6_0_7257"/>
          <p:cNvSpPr/>
          <p:nvPr/>
        </p:nvSpPr>
        <p:spPr>
          <a:xfrm>
            <a:off x="-35725" y="1188750"/>
            <a:ext cx="9179700" cy="3954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g3ddeaa26cf6_0_7257"/>
          <p:cNvSpPr/>
          <p:nvPr/>
        </p:nvSpPr>
        <p:spPr>
          <a:xfrm>
            <a:off x="-1484750" y="4745950"/>
            <a:ext cx="6600900" cy="762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8" name="Google Shape;428;g3ddeaa26cf6_0_7257"/>
          <p:cNvGrpSpPr/>
          <p:nvPr/>
        </p:nvGrpSpPr>
        <p:grpSpPr>
          <a:xfrm>
            <a:off x="8493652" y="628633"/>
            <a:ext cx="1585217" cy="715313"/>
            <a:chOff x="8138310" y="3811875"/>
            <a:chExt cx="1584900" cy="715313"/>
          </a:xfrm>
        </p:grpSpPr>
        <p:sp>
          <p:nvSpPr>
            <p:cNvPr id="429" name="Google Shape;429;g3ddeaa26cf6_0_7257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g3ddeaa26cf6_0_7257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ONE_COLUMN_TEXT_1"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3ddeaa26cf6_0_7263"/>
          <p:cNvSpPr/>
          <p:nvPr/>
        </p:nvSpPr>
        <p:spPr>
          <a:xfrm>
            <a:off x="-7475" y="-14750"/>
            <a:ext cx="8039100" cy="5158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3" name="Google Shape;433;g3ddeaa26cf6_0_7263"/>
          <p:cNvGrpSpPr/>
          <p:nvPr/>
        </p:nvGrpSpPr>
        <p:grpSpPr>
          <a:xfrm>
            <a:off x="7246413" y="3811888"/>
            <a:ext cx="1585217" cy="715313"/>
            <a:chOff x="8138310" y="3811875"/>
            <a:chExt cx="1584900" cy="715313"/>
          </a:xfrm>
        </p:grpSpPr>
        <p:sp>
          <p:nvSpPr>
            <p:cNvPr id="434" name="Google Shape;434;g3ddeaa26cf6_0_7263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g3ddeaa26cf6_0_7263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APTION_ONLY_1"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7" name="Google Shape;437;g3ddeaa26cf6_0_7268"/>
          <p:cNvGrpSpPr/>
          <p:nvPr/>
        </p:nvGrpSpPr>
        <p:grpSpPr>
          <a:xfrm>
            <a:off x="8659088" y="1351588"/>
            <a:ext cx="1585217" cy="715313"/>
            <a:chOff x="8138310" y="3811875"/>
            <a:chExt cx="1584900" cy="715313"/>
          </a:xfrm>
        </p:grpSpPr>
        <p:sp>
          <p:nvSpPr>
            <p:cNvPr id="438" name="Google Shape;438;g3ddeaa26cf6_0_7268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g3ddeaa26cf6_0_7268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0" name="Google Shape;440;g3ddeaa26cf6_0_7268"/>
          <p:cNvGrpSpPr/>
          <p:nvPr/>
        </p:nvGrpSpPr>
        <p:grpSpPr>
          <a:xfrm>
            <a:off x="-899806" y="3654688"/>
            <a:ext cx="1585217" cy="715313"/>
            <a:chOff x="8138310" y="3811875"/>
            <a:chExt cx="1584900" cy="715313"/>
          </a:xfrm>
        </p:grpSpPr>
        <p:sp>
          <p:nvSpPr>
            <p:cNvPr id="441" name="Google Shape;441;g3ddeaa26cf6_0_7268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g3ddeaa26cf6_0_7268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3df34f3d068_1_547"/>
          <p:cNvSpPr txBox="1">
            <a:spLocks noGrp="1"/>
          </p:cNvSpPr>
          <p:nvPr>
            <p:ph type="title"/>
          </p:nvPr>
        </p:nvSpPr>
        <p:spPr>
          <a:xfrm>
            <a:off x="768096" y="438912"/>
            <a:ext cx="7290000" cy="11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64132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48" name="Google Shape;448;g3df34f3d068_1_547"/>
          <p:cNvSpPr txBox="1">
            <a:spLocks noGrp="1"/>
          </p:cNvSpPr>
          <p:nvPr>
            <p:ph type="body" idx="1"/>
          </p:nvPr>
        </p:nvSpPr>
        <p:spPr>
          <a:xfrm>
            <a:off x="768096" y="1714500"/>
            <a:ext cx="7290000" cy="30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9" name="Google Shape;449;g3df34f3d068_1_547"/>
          <p:cNvSpPr txBox="1">
            <a:spLocks noGrp="1"/>
          </p:cNvSpPr>
          <p:nvPr>
            <p:ph type="dt" idx="10"/>
          </p:nvPr>
        </p:nvSpPr>
        <p:spPr>
          <a:xfrm>
            <a:off x="768096" y="4853028"/>
            <a:ext cx="16155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0" name="Google Shape;450;g3df34f3d068_1_547"/>
          <p:cNvSpPr txBox="1">
            <a:spLocks noGrp="1"/>
          </p:cNvSpPr>
          <p:nvPr>
            <p:ph type="ftr" idx="11"/>
          </p:nvPr>
        </p:nvSpPr>
        <p:spPr>
          <a:xfrm>
            <a:off x="3632199" y="4853028"/>
            <a:ext cx="44262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1" name="Google Shape;451;g3df34f3d068_1_547"/>
          <p:cNvSpPr txBox="1">
            <a:spLocks noGrp="1"/>
          </p:cNvSpPr>
          <p:nvPr>
            <p:ph type="sldNum" idx="12"/>
          </p:nvPr>
        </p:nvSpPr>
        <p:spPr>
          <a:xfrm>
            <a:off x="8128001" y="4853028"/>
            <a:ext cx="730500" cy="2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3df34f3d068_1_477"/>
          <p:cNvSpPr txBox="1">
            <a:spLocks noGrp="1"/>
          </p:cNvSpPr>
          <p:nvPr>
            <p:ph type="ctrTitle"/>
          </p:nvPr>
        </p:nvSpPr>
        <p:spPr>
          <a:xfrm>
            <a:off x="681250" y="1152100"/>
            <a:ext cx="4132500" cy="17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54" name="Google Shape;454;g3df34f3d068_1_477"/>
          <p:cNvSpPr txBox="1">
            <a:spLocks noGrp="1"/>
          </p:cNvSpPr>
          <p:nvPr>
            <p:ph type="subTitle" idx="1"/>
          </p:nvPr>
        </p:nvSpPr>
        <p:spPr>
          <a:xfrm>
            <a:off x="681250" y="3198800"/>
            <a:ext cx="30105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">
  <p:cSld name="TITLE_AND_BODY_1_2"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3df34f3d068_1_480"/>
          <p:cNvSpPr/>
          <p:nvPr/>
        </p:nvSpPr>
        <p:spPr>
          <a:xfrm>
            <a:off x="8328225" y="-35400"/>
            <a:ext cx="815700" cy="5178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g3df34f3d068_1_480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8" name="Google Shape;458;g3df34f3d068_1_480"/>
          <p:cNvSpPr txBox="1">
            <a:spLocks noGrp="1"/>
          </p:cNvSpPr>
          <p:nvPr>
            <p:ph type="ctrTitle" idx="2"/>
          </p:nvPr>
        </p:nvSpPr>
        <p:spPr>
          <a:xfrm>
            <a:off x="1672938" y="3778919"/>
            <a:ext cx="2415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59" name="Google Shape;459;g3df34f3d068_1_480"/>
          <p:cNvSpPr txBox="1">
            <a:spLocks noGrp="1"/>
          </p:cNvSpPr>
          <p:nvPr>
            <p:ph type="subTitle" idx="1"/>
          </p:nvPr>
        </p:nvSpPr>
        <p:spPr>
          <a:xfrm>
            <a:off x="1672950" y="4079042"/>
            <a:ext cx="2415300" cy="6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60" name="Google Shape;460;g3df34f3d068_1_480"/>
          <p:cNvSpPr txBox="1">
            <a:spLocks noGrp="1"/>
          </p:cNvSpPr>
          <p:nvPr>
            <p:ph type="ctrTitle" idx="3"/>
          </p:nvPr>
        </p:nvSpPr>
        <p:spPr>
          <a:xfrm>
            <a:off x="1672938" y="1789025"/>
            <a:ext cx="2415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61" name="Google Shape;461;g3df34f3d068_1_480"/>
          <p:cNvSpPr txBox="1">
            <a:spLocks noGrp="1"/>
          </p:cNvSpPr>
          <p:nvPr>
            <p:ph type="subTitle" idx="4"/>
          </p:nvPr>
        </p:nvSpPr>
        <p:spPr>
          <a:xfrm>
            <a:off x="1672950" y="2089150"/>
            <a:ext cx="2415300" cy="6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62" name="Google Shape;462;g3df34f3d068_1_480"/>
          <p:cNvSpPr txBox="1">
            <a:spLocks noGrp="1"/>
          </p:cNvSpPr>
          <p:nvPr>
            <p:ph type="ctrTitle" idx="5"/>
          </p:nvPr>
        </p:nvSpPr>
        <p:spPr>
          <a:xfrm>
            <a:off x="5055766" y="3778919"/>
            <a:ext cx="2415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63" name="Google Shape;463;g3df34f3d068_1_480"/>
          <p:cNvSpPr txBox="1">
            <a:spLocks noGrp="1"/>
          </p:cNvSpPr>
          <p:nvPr>
            <p:ph type="subTitle" idx="6"/>
          </p:nvPr>
        </p:nvSpPr>
        <p:spPr>
          <a:xfrm>
            <a:off x="5055776" y="4079042"/>
            <a:ext cx="2415300" cy="6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64" name="Google Shape;464;g3df34f3d068_1_480"/>
          <p:cNvSpPr txBox="1">
            <a:spLocks noGrp="1"/>
          </p:cNvSpPr>
          <p:nvPr>
            <p:ph type="ctrTitle" idx="7"/>
          </p:nvPr>
        </p:nvSpPr>
        <p:spPr>
          <a:xfrm>
            <a:off x="5055766" y="1789025"/>
            <a:ext cx="2415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65" name="Google Shape;465;g3df34f3d068_1_480"/>
          <p:cNvSpPr txBox="1">
            <a:spLocks noGrp="1"/>
          </p:cNvSpPr>
          <p:nvPr>
            <p:ph type="subTitle" idx="8"/>
          </p:nvPr>
        </p:nvSpPr>
        <p:spPr>
          <a:xfrm>
            <a:off x="5055776" y="2089150"/>
            <a:ext cx="2415300" cy="6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466" name="Google Shape;466;g3df34f3d068_1_480"/>
          <p:cNvGrpSpPr/>
          <p:nvPr/>
        </p:nvGrpSpPr>
        <p:grpSpPr>
          <a:xfrm>
            <a:off x="8493652" y="628633"/>
            <a:ext cx="1585217" cy="715313"/>
            <a:chOff x="8138310" y="3811875"/>
            <a:chExt cx="1584900" cy="715313"/>
          </a:xfrm>
        </p:grpSpPr>
        <p:sp>
          <p:nvSpPr>
            <p:cNvPr id="467" name="Google Shape;467;g3df34f3d068_1_480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g3df34f3d068_1_480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9" name="Google Shape;469;g3df34f3d068_1_480"/>
          <p:cNvGrpSpPr/>
          <p:nvPr/>
        </p:nvGrpSpPr>
        <p:grpSpPr>
          <a:xfrm>
            <a:off x="-934881" y="3654688"/>
            <a:ext cx="1585217" cy="715313"/>
            <a:chOff x="8138310" y="3811875"/>
            <a:chExt cx="1584900" cy="715313"/>
          </a:xfrm>
        </p:grpSpPr>
        <p:sp>
          <p:nvSpPr>
            <p:cNvPr id="470" name="Google Shape;470;g3df34f3d068_1_480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g3df34f3d068_1_480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3df34f3d068_1_497"/>
          <p:cNvSpPr txBox="1">
            <a:spLocks noGrp="1"/>
          </p:cNvSpPr>
          <p:nvPr>
            <p:ph type="body" idx="1"/>
          </p:nvPr>
        </p:nvSpPr>
        <p:spPr>
          <a:xfrm>
            <a:off x="870150" y="928115"/>
            <a:ext cx="7486200" cy="30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rabicPeriod"/>
              <a:defRPr sz="1200"/>
            </a:lvl1pPr>
            <a:lvl2pPr marL="914400" lvl="1" indent="-30162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/>
              <a:buAutoNum type="alphaLcPeriod"/>
              <a:defRPr sz="1200"/>
            </a:lvl2pPr>
            <a:lvl3pPr marL="1371600" lvl="2" indent="-30162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/>
              <a:buAutoNum type="romanLcPeriod"/>
              <a:defRPr sz="1200"/>
            </a:lvl3pPr>
            <a:lvl4pPr marL="1828800" lvl="3" indent="-30162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/>
              <a:buAutoNum type="arabicPeriod"/>
              <a:defRPr sz="1200"/>
            </a:lvl4pPr>
            <a:lvl5pPr marL="2286000" lvl="4" indent="-30162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/>
              <a:buAutoNum type="alphaLcPeriod"/>
              <a:defRPr sz="1200"/>
            </a:lvl5pPr>
            <a:lvl6pPr marL="2743200" lvl="5" indent="-30162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/>
              <a:buAutoNum type="romanLcPeriod"/>
              <a:defRPr sz="1200"/>
            </a:lvl6pPr>
            <a:lvl7pPr marL="3200400" lvl="6" indent="-30162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/>
              <a:buAutoNum type="arabicPeriod"/>
              <a:defRPr sz="1200"/>
            </a:lvl7pPr>
            <a:lvl8pPr marL="3657600" lvl="7" indent="-30162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50"/>
              <a:buFont typeface="Arial"/>
              <a:buAutoNum type="alphaLcPeriod"/>
              <a:defRPr sz="1200"/>
            </a:lvl8pPr>
            <a:lvl9pPr marL="4114800" lvl="8" indent="-301625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50"/>
              <a:buFont typeface="Arial"/>
              <a:buAutoNum type="romanLcPeriod"/>
              <a:defRPr sz="1200"/>
            </a:lvl9pPr>
          </a:lstStyle>
          <a:p>
            <a:endParaRPr/>
          </a:p>
        </p:txBody>
      </p:sp>
      <p:sp>
        <p:nvSpPr>
          <p:cNvPr id="474" name="Google Shape;474;g3df34f3d068_1_497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wo Columns ">
  <p:cSld name="TITLE_AND_BODY_1_2_1_1"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3df34f3d068_1_500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77" name="Google Shape;477;g3df34f3d068_1_500"/>
          <p:cNvSpPr txBox="1">
            <a:spLocks noGrp="1"/>
          </p:cNvSpPr>
          <p:nvPr>
            <p:ph type="ctrTitle" idx="2"/>
          </p:nvPr>
        </p:nvSpPr>
        <p:spPr>
          <a:xfrm>
            <a:off x="1705861" y="3185150"/>
            <a:ext cx="21681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78" name="Google Shape;478;g3df34f3d068_1_500"/>
          <p:cNvSpPr txBox="1">
            <a:spLocks noGrp="1"/>
          </p:cNvSpPr>
          <p:nvPr>
            <p:ph type="subTitle" idx="1"/>
          </p:nvPr>
        </p:nvSpPr>
        <p:spPr>
          <a:xfrm>
            <a:off x="1705861" y="3561474"/>
            <a:ext cx="2168100" cy="8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79" name="Google Shape;479;g3df34f3d068_1_500"/>
          <p:cNvSpPr txBox="1">
            <a:spLocks noGrp="1"/>
          </p:cNvSpPr>
          <p:nvPr>
            <p:ph type="ctrTitle" idx="3"/>
          </p:nvPr>
        </p:nvSpPr>
        <p:spPr>
          <a:xfrm>
            <a:off x="5270036" y="3185150"/>
            <a:ext cx="21681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80" name="Google Shape;480;g3df34f3d068_1_500"/>
          <p:cNvSpPr txBox="1">
            <a:spLocks noGrp="1"/>
          </p:cNvSpPr>
          <p:nvPr>
            <p:ph type="subTitle" idx="4"/>
          </p:nvPr>
        </p:nvSpPr>
        <p:spPr>
          <a:xfrm>
            <a:off x="5270036" y="3561474"/>
            <a:ext cx="2168100" cy="8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481" name="Google Shape;481;g3df34f3d068_1_500"/>
          <p:cNvGrpSpPr/>
          <p:nvPr/>
        </p:nvGrpSpPr>
        <p:grpSpPr>
          <a:xfrm>
            <a:off x="8493652" y="1662296"/>
            <a:ext cx="1585217" cy="715313"/>
            <a:chOff x="8138310" y="3811875"/>
            <a:chExt cx="1584900" cy="715313"/>
          </a:xfrm>
        </p:grpSpPr>
        <p:sp>
          <p:nvSpPr>
            <p:cNvPr id="482" name="Google Shape;482;g3df34f3d068_1_500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g3df34f3d068_1_500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4" name="Google Shape;484;g3df34f3d068_1_500"/>
          <p:cNvGrpSpPr/>
          <p:nvPr/>
        </p:nvGrpSpPr>
        <p:grpSpPr>
          <a:xfrm>
            <a:off x="-934881" y="3654688"/>
            <a:ext cx="1585217" cy="715313"/>
            <a:chOff x="8138310" y="3811875"/>
            <a:chExt cx="1584900" cy="715313"/>
          </a:xfrm>
        </p:grpSpPr>
        <p:sp>
          <p:nvSpPr>
            <p:cNvPr id="485" name="Google Shape;485;g3df34f3d068_1_500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g3df34f3d068_1_500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 1">
  <p:cSld name="TITLE_AND_TWO_COLUMNS_1_1"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3df34f3d068_1_512"/>
          <p:cNvSpPr txBox="1">
            <a:spLocks noGrp="1"/>
          </p:cNvSpPr>
          <p:nvPr>
            <p:ph type="body" idx="1"/>
          </p:nvPr>
        </p:nvSpPr>
        <p:spPr>
          <a:xfrm>
            <a:off x="1016975" y="1379825"/>
            <a:ext cx="3337800" cy="31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9" name="Google Shape;489;g3df34f3d068_1_512"/>
          <p:cNvSpPr txBox="1">
            <a:spLocks noGrp="1"/>
          </p:cNvSpPr>
          <p:nvPr>
            <p:ph type="body" idx="2"/>
          </p:nvPr>
        </p:nvSpPr>
        <p:spPr>
          <a:xfrm>
            <a:off x="4789226" y="1379825"/>
            <a:ext cx="3337800" cy="31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0" name="Google Shape;490;g3df34f3d068_1_512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3df34f3d068_1_516"/>
          <p:cNvSpPr/>
          <p:nvPr/>
        </p:nvSpPr>
        <p:spPr>
          <a:xfrm flipH="1">
            <a:off x="4858500" y="-11450"/>
            <a:ext cx="4285500" cy="5185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g3df34f3d068_1_516"/>
          <p:cNvSpPr txBox="1">
            <a:spLocks noGrp="1"/>
          </p:cNvSpPr>
          <p:nvPr>
            <p:ph type="title"/>
          </p:nvPr>
        </p:nvSpPr>
        <p:spPr>
          <a:xfrm>
            <a:off x="5195300" y="2311375"/>
            <a:ext cx="27585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94" name="Google Shape;494;g3df34f3d068_1_516"/>
          <p:cNvSpPr txBox="1">
            <a:spLocks noGrp="1"/>
          </p:cNvSpPr>
          <p:nvPr>
            <p:ph type="title" idx="2"/>
          </p:nvPr>
        </p:nvSpPr>
        <p:spPr>
          <a:xfrm>
            <a:off x="5195300" y="1414171"/>
            <a:ext cx="2593200" cy="9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495" name="Google Shape;495;g3df34f3d068_1_516"/>
          <p:cNvSpPr txBox="1">
            <a:spLocks noGrp="1"/>
          </p:cNvSpPr>
          <p:nvPr>
            <p:ph type="subTitle" idx="1"/>
          </p:nvPr>
        </p:nvSpPr>
        <p:spPr>
          <a:xfrm>
            <a:off x="5195300" y="3048124"/>
            <a:ext cx="3030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">
  <p:cSld name="TITLE_AND_TWO_COLUMNS_1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4"/>
          <p:cNvSpPr txBox="1">
            <a:spLocks noGrp="1"/>
          </p:cNvSpPr>
          <p:nvPr>
            <p:ph type="body" idx="1"/>
          </p:nvPr>
        </p:nvSpPr>
        <p:spPr>
          <a:xfrm>
            <a:off x="1016975" y="1532225"/>
            <a:ext cx="4995300" cy="31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7" name="Google Shape;57;p44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44"/>
          <p:cNvSpPr/>
          <p:nvPr/>
        </p:nvSpPr>
        <p:spPr>
          <a:xfrm>
            <a:off x="-41375" y="4640550"/>
            <a:ext cx="9280500" cy="572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3df34f3d068_1_521"/>
          <p:cNvSpPr/>
          <p:nvPr/>
        </p:nvSpPr>
        <p:spPr>
          <a:xfrm>
            <a:off x="4491050" y="1210050"/>
            <a:ext cx="4706400" cy="360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g3df34f3d068_1_521"/>
          <p:cNvSpPr txBox="1">
            <a:spLocks noGrp="1"/>
          </p:cNvSpPr>
          <p:nvPr>
            <p:ph type="body" idx="1"/>
          </p:nvPr>
        </p:nvSpPr>
        <p:spPr>
          <a:xfrm>
            <a:off x="1016975" y="2011973"/>
            <a:ext cx="3337800" cy="27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99" name="Google Shape;499;g3df34f3d068_1_521"/>
          <p:cNvSpPr txBox="1">
            <a:spLocks noGrp="1"/>
          </p:cNvSpPr>
          <p:nvPr>
            <p:ph type="body" idx="2"/>
          </p:nvPr>
        </p:nvSpPr>
        <p:spPr>
          <a:xfrm>
            <a:off x="4789226" y="2011973"/>
            <a:ext cx="3337800" cy="27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00" name="Google Shape;500;g3df34f3d068_1_521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01" name="Google Shape;501;g3df34f3d068_1_521"/>
          <p:cNvSpPr txBox="1">
            <a:spLocks noGrp="1"/>
          </p:cNvSpPr>
          <p:nvPr>
            <p:ph type="title" idx="3"/>
          </p:nvPr>
        </p:nvSpPr>
        <p:spPr>
          <a:xfrm>
            <a:off x="1016975" y="1490550"/>
            <a:ext cx="27078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02" name="Google Shape;502;g3df34f3d068_1_521"/>
          <p:cNvSpPr txBox="1">
            <a:spLocks noGrp="1"/>
          </p:cNvSpPr>
          <p:nvPr>
            <p:ph type="title" idx="4"/>
          </p:nvPr>
        </p:nvSpPr>
        <p:spPr>
          <a:xfrm>
            <a:off x="4789225" y="1490550"/>
            <a:ext cx="27078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1">
  <p:cSld name="TITLE_AND_BODY_1_4_1"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3df34f3d068_1_528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">
  <p:cSld name="TITLE_AND_TWO_COLUMNS_1"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3df34f3d068_1_530"/>
          <p:cNvSpPr txBox="1">
            <a:spLocks noGrp="1"/>
          </p:cNvSpPr>
          <p:nvPr>
            <p:ph type="body" idx="1"/>
          </p:nvPr>
        </p:nvSpPr>
        <p:spPr>
          <a:xfrm>
            <a:off x="1016975" y="1532225"/>
            <a:ext cx="4995300" cy="31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07" name="Google Shape;507;g3df34f3d068_1_530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08" name="Google Shape;508;g3df34f3d068_1_530"/>
          <p:cNvSpPr/>
          <p:nvPr/>
        </p:nvSpPr>
        <p:spPr>
          <a:xfrm>
            <a:off x="-41375" y="4640550"/>
            <a:ext cx="9280500" cy="572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3df34f3d068_1_534"/>
          <p:cNvSpPr txBox="1">
            <a:spLocks noGrp="1"/>
          </p:cNvSpPr>
          <p:nvPr>
            <p:ph type="subTitle" idx="1"/>
          </p:nvPr>
        </p:nvSpPr>
        <p:spPr>
          <a:xfrm>
            <a:off x="990475" y="1529800"/>
            <a:ext cx="4045200" cy="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b="1">
                <a:latin typeface="Oswald"/>
                <a:ea typeface="Oswald"/>
                <a:cs typeface="Oswald"/>
                <a:sym typeface="Oswa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1800" b="1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511" name="Google Shape;511;g3df34f3d068_1_534"/>
          <p:cNvSpPr txBox="1">
            <a:spLocks noGrp="1"/>
          </p:cNvSpPr>
          <p:nvPr>
            <p:ph type="body" idx="2"/>
          </p:nvPr>
        </p:nvSpPr>
        <p:spPr>
          <a:xfrm>
            <a:off x="990475" y="1925475"/>
            <a:ext cx="3026400" cy="24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2" name="Google Shape;512;g3df34f3d068_1_534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13" name="Google Shape;513;g3df34f3d068_1_534"/>
          <p:cNvSpPr/>
          <p:nvPr/>
        </p:nvSpPr>
        <p:spPr>
          <a:xfrm>
            <a:off x="7067150" y="-6900"/>
            <a:ext cx="2076900" cy="5150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3df34f3d068_1_539"/>
          <p:cNvSpPr/>
          <p:nvPr/>
        </p:nvSpPr>
        <p:spPr>
          <a:xfrm>
            <a:off x="310275" y="-6900"/>
            <a:ext cx="6419100" cy="5150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g3df34f3d068_1_539"/>
          <p:cNvSpPr txBox="1">
            <a:spLocks noGrp="1"/>
          </p:cNvSpPr>
          <p:nvPr>
            <p:ph type="title" hasCustomPrompt="1"/>
          </p:nvPr>
        </p:nvSpPr>
        <p:spPr>
          <a:xfrm>
            <a:off x="1600425" y="1171725"/>
            <a:ext cx="38388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17" name="Google Shape;517;g3df34f3d068_1_539"/>
          <p:cNvSpPr txBox="1">
            <a:spLocks noGrp="1"/>
          </p:cNvSpPr>
          <p:nvPr>
            <p:ph type="body" idx="1"/>
          </p:nvPr>
        </p:nvSpPr>
        <p:spPr>
          <a:xfrm>
            <a:off x="1806525" y="3180350"/>
            <a:ext cx="3426600" cy="7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518" name="Google Shape;518;g3df34f3d068_1_539"/>
          <p:cNvGrpSpPr/>
          <p:nvPr/>
        </p:nvGrpSpPr>
        <p:grpSpPr>
          <a:xfrm>
            <a:off x="7239900" y="3803333"/>
            <a:ext cx="2351199" cy="715313"/>
            <a:chOff x="8138310" y="3811875"/>
            <a:chExt cx="1584900" cy="715313"/>
          </a:xfrm>
        </p:grpSpPr>
        <p:sp>
          <p:nvSpPr>
            <p:cNvPr id="519" name="Google Shape;519;g3df34f3d068_1_539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g3df34f3d068_1_539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1" name="Google Shape;521;g3df34f3d068_1_539"/>
          <p:cNvSpPr/>
          <p:nvPr/>
        </p:nvSpPr>
        <p:spPr>
          <a:xfrm>
            <a:off x="7212299" y="624858"/>
            <a:ext cx="2351100" cy="762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 ">
  <p:cSld name="TITLE_AND_BODY_1_1_1"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3df34f3d068_1_554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5" name="Google Shape;525;g3df34f3d068_1_554"/>
          <p:cNvSpPr txBox="1">
            <a:spLocks noGrp="1"/>
          </p:cNvSpPr>
          <p:nvPr>
            <p:ph type="ctrTitle" idx="2"/>
          </p:nvPr>
        </p:nvSpPr>
        <p:spPr>
          <a:xfrm>
            <a:off x="1099152" y="1359091"/>
            <a:ext cx="2919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26" name="Google Shape;526;g3df34f3d068_1_554"/>
          <p:cNvSpPr txBox="1">
            <a:spLocks noGrp="1"/>
          </p:cNvSpPr>
          <p:nvPr>
            <p:ph type="subTitle" idx="1"/>
          </p:nvPr>
        </p:nvSpPr>
        <p:spPr>
          <a:xfrm>
            <a:off x="1099152" y="1659216"/>
            <a:ext cx="2919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27" name="Google Shape;527;g3df34f3d068_1_554"/>
          <p:cNvSpPr txBox="1">
            <a:spLocks noGrp="1"/>
          </p:cNvSpPr>
          <p:nvPr>
            <p:ph type="ctrTitle" idx="3"/>
          </p:nvPr>
        </p:nvSpPr>
        <p:spPr>
          <a:xfrm>
            <a:off x="1099152" y="2483246"/>
            <a:ext cx="2919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28" name="Google Shape;528;g3df34f3d068_1_554"/>
          <p:cNvSpPr txBox="1">
            <a:spLocks noGrp="1"/>
          </p:cNvSpPr>
          <p:nvPr>
            <p:ph type="subTitle" idx="4"/>
          </p:nvPr>
        </p:nvSpPr>
        <p:spPr>
          <a:xfrm>
            <a:off x="1099152" y="2783371"/>
            <a:ext cx="2919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29" name="Google Shape;529;g3df34f3d068_1_554"/>
          <p:cNvSpPr txBox="1">
            <a:spLocks noGrp="1"/>
          </p:cNvSpPr>
          <p:nvPr>
            <p:ph type="ctrTitle" idx="5"/>
          </p:nvPr>
        </p:nvSpPr>
        <p:spPr>
          <a:xfrm>
            <a:off x="1099152" y="3607400"/>
            <a:ext cx="2919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30" name="Google Shape;530;g3df34f3d068_1_554"/>
          <p:cNvSpPr txBox="1">
            <a:spLocks noGrp="1"/>
          </p:cNvSpPr>
          <p:nvPr>
            <p:ph type="subTitle" idx="6"/>
          </p:nvPr>
        </p:nvSpPr>
        <p:spPr>
          <a:xfrm>
            <a:off x="1099152" y="3907525"/>
            <a:ext cx="2919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31" name="Google Shape;531;g3df34f3d068_1_554"/>
          <p:cNvSpPr txBox="1">
            <a:spLocks noGrp="1"/>
          </p:cNvSpPr>
          <p:nvPr>
            <p:ph type="ctrTitle" idx="7"/>
          </p:nvPr>
        </p:nvSpPr>
        <p:spPr>
          <a:xfrm>
            <a:off x="5288452" y="1359091"/>
            <a:ext cx="2919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32" name="Google Shape;532;g3df34f3d068_1_554"/>
          <p:cNvSpPr txBox="1">
            <a:spLocks noGrp="1"/>
          </p:cNvSpPr>
          <p:nvPr>
            <p:ph type="subTitle" idx="8"/>
          </p:nvPr>
        </p:nvSpPr>
        <p:spPr>
          <a:xfrm>
            <a:off x="5288452" y="1659216"/>
            <a:ext cx="2919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33" name="Google Shape;533;g3df34f3d068_1_554"/>
          <p:cNvSpPr txBox="1">
            <a:spLocks noGrp="1"/>
          </p:cNvSpPr>
          <p:nvPr>
            <p:ph type="ctrTitle" idx="9"/>
          </p:nvPr>
        </p:nvSpPr>
        <p:spPr>
          <a:xfrm>
            <a:off x="5288452" y="2483246"/>
            <a:ext cx="2919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34" name="Google Shape;534;g3df34f3d068_1_554"/>
          <p:cNvSpPr txBox="1">
            <a:spLocks noGrp="1"/>
          </p:cNvSpPr>
          <p:nvPr>
            <p:ph type="subTitle" idx="13"/>
          </p:nvPr>
        </p:nvSpPr>
        <p:spPr>
          <a:xfrm>
            <a:off x="5288452" y="2783371"/>
            <a:ext cx="2919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35" name="Google Shape;535;g3df34f3d068_1_554"/>
          <p:cNvSpPr txBox="1">
            <a:spLocks noGrp="1"/>
          </p:cNvSpPr>
          <p:nvPr>
            <p:ph type="ctrTitle" idx="14"/>
          </p:nvPr>
        </p:nvSpPr>
        <p:spPr>
          <a:xfrm>
            <a:off x="5288452" y="3607400"/>
            <a:ext cx="2919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36" name="Google Shape;536;g3df34f3d068_1_554"/>
          <p:cNvSpPr txBox="1">
            <a:spLocks noGrp="1"/>
          </p:cNvSpPr>
          <p:nvPr>
            <p:ph type="subTitle" idx="15"/>
          </p:nvPr>
        </p:nvSpPr>
        <p:spPr>
          <a:xfrm>
            <a:off x="5288452" y="3907525"/>
            <a:ext cx="2919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3df34f3d068_1_568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9" name="Google Shape;539;g3df34f3d068_1_568"/>
          <p:cNvSpPr/>
          <p:nvPr/>
        </p:nvSpPr>
        <p:spPr>
          <a:xfrm>
            <a:off x="-35725" y="1188750"/>
            <a:ext cx="9179700" cy="3954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g3df34f3d068_1_568"/>
          <p:cNvSpPr/>
          <p:nvPr/>
        </p:nvSpPr>
        <p:spPr>
          <a:xfrm>
            <a:off x="-1484750" y="4745950"/>
            <a:ext cx="6600900" cy="762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1" name="Google Shape;541;g3df34f3d068_1_568"/>
          <p:cNvGrpSpPr/>
          <p:nvPr/>
        </p:nvGrpSpPr>
        <p:grpSpPr>
          <a:xfrm>
            <a:off x="8493652" y="628633"/>
            <a:ext cx="1585217" cy="715313"/>
            <a:chOff x="8138310" y="3811875"/>
            <a:chExt cx="1584900" cy="715313"/>
          </a:xfrm>
        </p:grpSpPr>
        <p:sp>
          <p:nvSpPr>
            <p:cNvPr id="542" name="Google Shape;542;g3df34f3d068_1_568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g3df34f3d068_1_568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3df34f3d068_1_575"/>
          <p:cNvSpPr/>
          <p:nvPr/>
        </p:nvSpPr>
        <p:spPr>
          <a:xfrm>
            <a:off x="-7475" y="-14750"/>
            <a:ext cx="8039100" cy="521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6" name="Google Shape;546;g3df34f3d068_1_575"/>
          <p:cNvGrpSpPr/>
          <p:nvPr/>
        </p:nvGrpSpPr>
        <p:grpSpPr>
          <a:xfrm>
            <a:off x="7246413" y="3811888"/>
            <a:ext cx="1585217" cy="715313"/>
            <a:chOff x="8138310" y="3811875"/>
            <a:chExt cx="1584900" cy="715313"/>
          </a:xfrm>
        </p:grpSpPr>
        <p:sp>
          <p:nvSpPr>
            <p:cNvPr id="547" name="Google Shape;547;g3df34f3d068_1_575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g3df34f3d068_1_575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9" name="Google Shape;549;g3df34f3d068_1_575"/>
          <p:cNvSpPr txBox="1">
            <a:spLocks noGrp="1"/>
          </p:cNvSpPr>
          <p:nvPr>
            <p:ph type="body" idx="1"/>
          </p:nvPr>
        </p:nvSpPr>
        <p:spPr>
          <a:xfrm>
            <a:off x="990475" y="1837775"/>
            <a:ext cx="2808000" cy="1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50" name="Google Shape;550;g3df34f3d068_1_575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3df34f3d068_1_582"/>
          <p:cNvSpPr/>
          <p:nvPr/>
        </p:nvSpPr>
        <p:spPr>
          <a:xfrm>
            <a:off x="0" y="-4175"/>
            <a:ext cx="9144000" cy="5151900"/>
          </a:xfrm>
          <a:prstGeom prst="rect">
            <a:avLst/>
          </a:prstGeom>
          <a:solidFill>
            <a:schemeClr val="dk1">
              <a:alpha val="33333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g3df34f3d068_1_582"/>
          <p:cNvSpPr txBox="1">
            <a:spLocks noGrp="1"/>
          </p:cNvSpPr>
          <p:nvPr>
            <p:ph type="title"/>
          </p:nvPr>
        </p:nvSpPr>
        <p:spPr>
          <a:xfrm>
            <a:off x="756925" y="585150"/>
            <a:ext cx="4016700" cy="39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1">
  <p:cSld name="TITLE_AND_BODY_1_4_1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43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3df34f3d068_1_585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56" name="Google Shape;556;g3df34f3d068_1_585"/>
          <p:cNvGrpSpPr/>
          <p:nvPr/>
        </p:nvGrpSpPr>
        <p:grpSpPr>
          <a:xfrm>
            <a:off x="-934881" y="3654688"/>
            <a:ext cx="1585217" cy="715313"/>
            <a:chOff x="8138310" y="3811875"/>
            <a:chExt cx="1584900" cy="715313"/>
          </a:xfrm>
        </p:grpSpPr>
        <p:sp>
          <p:nvSpPr>
            <p:cNvPr id="557" name="Google Shape;557;g3df34f3d068_1_585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g3df34f3d068_1_585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AND_BODY_1"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3df34f3d068_1_590"/>
          <p:cNvSpPr/>
          <p:nvPr/>
        </p:nvSpPr>
        <p:spPr>
          <a:xfrm>
            <a:off x="100" y="3347625"/>
            <a:ext cx="9144000" cy="179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g3df34f3d068_1_590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62" name="Google Shape;562;g3df34f3d068_1_590"/>
          <p:cNvSpPr txBox="1">
            <a:spLocks noGrp="1"/>
          </p:cNvSpPr>
          <p:nvPr>
            <p:ph type="ctrTitle" idx="2"/>
          </p:nvPr>
        </p:nvSpPr>
        <p:spPr>
          <a:xfrm>
            <a:off x="914270" y="1784599"/>
            <a:ext cx="20538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3" name="Google Shape;563;g3df34f3d068_1_590"/>
          <p:cNvSpPr txBox="1">
            <a:spLocks noGrp="1"/>
          </p:cNvSpPr>
          <p:nvPr>
            <p:ph type="subTitle" idx="1"/>
          </p:nvPr>
        </p:nvSpPr>
        <p:spPr>
          <a:xfrm>
            <a:off x="914270" y="2124079"/>
            <a:ext cx="2053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64" name="Google Shape;564;g3df34f3d068_1_590"/>
          <p:cNvSpPr txBox="1">
            <a:spLocks noGrp="1"/>
          </p:cNvSpPr>
          <p:nvPr>
            <p:ph type="title" idx="3"/>
          </p:nvPr>
        </p:nvSpPr>
        <p:spPr>
          <a:xfrm>
            <a:off x="1302320" y="1185922"/>
            <a:ext cx="127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65" name="Google Shape;565;g3df34f3d068_1_590"/>
          <p:cNvSpPr txBox="1">
            <a:spLocks noGrp="1"/>
          </p:cNvSpPr>
          <p:nvPr>
            <p:ph type="ctrTitle" idx="4"/>
          </p:nvPr>
        </p:nvSpPr>
        <p:spPr>
          <a:xfrm>
            <a:off x="3545095" y="1784599"/>
            <a:ext cx="20538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6" name="Google Shape;566;g3df34f3d068_1_590"/>
          <p:cNvSpPr txBox="1">
            <a:spLocks noGrp="1"/>
          </p:cNvSpPr>
          <p:nvPr>
            <p:ph type="subTitle" idx="5"/>
          </p:nvPr>
        </p:nvSpPr>
        <p:spPr>
          <a:xfrm>
            <a:off x="3545095" y="2124079"/>
            <a:ext cx="2053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67" name="Google Shape;567;g3df34f3d068_1_590"/>
          <p:cNvSpPr txBox="1">
            <a:spLocks noGrp="1"/>
          </p:cNvSpPr>
          <p:nvPr>
            <p:ph type="title" idx="6"/>
          </p:nvPr>
        </p:nvSpPr>
        <p:spPr>
          <a:xfrm>
            <a:off x="3933145" y="1185922"/>
            <a:ext cx="127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68" name="Google Shape;568;g3df34f3d068_1_590"/>
          <p:cNvSpPr txBox="1">
            <a:spLocks noGrp="1"/>
          </p:cNvSpPr>
          <p:nvPr>
            <p:ph type="ctrTitle" idx="7"/>
          </p:nvPr>
        </p:nvSpPr>
        <p:spPr>
          <a:xfrm>
            <a:off x="6175920" y="1784599"/>
            <a:ext cx="20538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9" name="Google Shape;569;g3df34f3d068_1_590"/>
          <p:cNvSpPr txBox="1">
            <a:spLocks noGrp="1"/>
          </p:cNvSpPr>
          <p:nvPr>
            <p:ph type="subTitle" idx="8"/>
          </p:nvPr>
        </p:nvSpPr>
        <p:spPr>
          <a:xfrm>
            <a:off x="6175920" y="2124079"/>
            <a:ext cx="2053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70" name="Google Shape;570;g3df34f3d068_1_590"/>
          <p:cNvSpPr txBox="1">
            <a:spLocks noGrp="1"/>
          </p:cNvSpPr>
          <p:nvPr>
            <p:ph type="title" idx="9"/>
          </p:nvPr>
        </p:nvSpPr>
        <p:spPr>
          <a:xfrm>
            <a:off x="6563970" y="1185922"/>
            <a:ext cx="127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71" name="Google Shape;571;g3df34f3d068_1_590"/>
          <p:cNvSpPr txBox="1">
            <a:spLocks noGrp="1"/>
          </p:cNvSpPr>
          <p:nvPr>
            <p:ph type="ctrTitle" idx="13"/>
          </p:nvPr>
        </p:nvSpPr>
        <p:spPr>
          <a:xfrm>
            <a:off x="914270" y="3698470"/>
            <a:ext cx="20538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72" name="Google Shape;572;g3df34f3d068_1_590"/>
          <p:cNvSpPr txBox="1">
            <a:spLocks noGrp="1"/>
          </p:cNvSpPr>
          <p:nvPr>
            <p:ph type="subTitle" idx="14"/>
          </p:nvPr>
        </p:nvSpPr>
        <p:spPr>
          <a:xfrm>
            <a:off x="914270" y="4037951"/>
            <a:ext cx="2053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73" name="Google Shape;573;g3df34f3d068_1_590"/>
          <p:cNvSpPr txBox="1">
            <a:spLocks noGrp="1"/>
          </p:cNvSpPr>
          <p:nvPr>
            <p:ph type="title" idx="15"/>
          </p:nvPr>
        </p:nvSpPr>
        <p:spPr>
          <a:xfrm>
            <a:off x="1302320" y="3099793"/>
            <a:ext cx="127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74" name="Google Shape;574;g3df34f3d068_1_590"/>
          <p:cNvSpPr txBox="1">
            <a:spLocks noGrp="1"/>
          </p:cNvSpPr>
          <p:nvPr>
            <p:ph type="ctrTitle" idx="16"/>
          </p:nvPr>
        </p:nvSpPr>
        <p:spPr>
          <a:xfrm>
            <a:off x="3545095" y="3698470"/>
            <a:ext cx="20538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75" name="Google Shape;575;g3df34f3d068_1_590"/>
          <p:cNvSpPr txBox="1">
            <a:spLocks noGrp="1"/>
          </p:cNvSpPr>
          <p:nvPr>
            <p:ph type="subTitle" idx="17"/>
          </p:nvPr>
        </p:nvSpPr>
        <p:spPr>
          <a:xfrm>
            <a:off x="3545095" y="4037951"/>
            <a:ext cx="2053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76" name="Google Shape;576;g3df34f3d068_1_590"/>
          <p:cNvSpPr txBox="1">
            <a:spLocks noGrp="1"/>
          </p:cNvSpPr>
          <p:nvPr>
            <p:ph type="title" idx="18"/>
          </p:nvPr>
        </p:nvSpPr>
        <p:spPr>
          <a:xfrm>
            <a:off x="3933145" y="3099793"/>
            <a:ext cx="127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77" name="Google Shape;577;g3df34f3d068_1_590"/>
          <p:cNvSpPr txBox="1">
            <a:spLocks noGrp="1"/>
          </p:cNvSpPr>
          <p:nvPr>
            <p:ph type="ctrTitle" idx="19"/>
          </p:nvPr>
        </p:nvSpPr>
        <p:spPr>
          <a:xfrm>
            <a:off x="6175920" y="3698470"/>
            <a:ext cx="20538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78" name="Google Shape;578;g3df34f3d068_1_590"/>
          <p:cNvSpPr txBox="1">
            <a:spLocks noGrp="1"/>
          </p:cNvSpPr>
          <p:nvPr>
            <p:ph type="subTitle" idx="20"/>
          </p:nvPr>
        </p:nvSpPr>
        <p:spPr>
          <a:xfrm>
            <a:off x="6175920" y="4037951"/>
            <a:ext cx="2053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79" name="Google Shape;579;g3df34f3d068_1_590"/>
          <p:cNvSpPr txBox="1">
            <a:spLocks noGrp="1"/>
          </p:cNvSpPr>
          <p:nvPr>
            <p:ph type="title" idx="21"/>
          </p:nvPr>
        </p:nvSpPr>
        <p:spPr>
          <a:xfrm>
            <a:off x="6563970" y="3099793"/>
            <a:ext cx="127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TITLE_AND_BODY_1_1"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3df34f3d068_1_611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2" name="Google Shape;582;g3df34f3d068_1_611"/>
          <p:cNvSpPr txBox="1">
            <a:spLocks noGrp="1"/>
          </p:cNvSpPr>
          <p:nvPr>
            <p:ph type="ctrTitle" idx="2"/>
          </p:nvPr>
        </p:nvSpPr>
        <p:spPr>
          <a:xfrm>
            <a:off x="1727877" y="1406925"/>
            <a:ext cx="2919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83" name="Google Shape;583;g3df34f3d068_1_611"/>
          <p:cNvSpPr txBox="1">
            <a:spLocks noGrp="1"/>
          </p:cNvSpPr>
          <p:nvPr>
            <p:ph type="subTitle" idx="1"/>
          </p:nvPr>
        </p:nvSpPr>
        <p:spPr>
          <a:xfrm>
            <a:off x="1727877" y="1707050"/>
            <a:ext cx="2919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84" name="Google Shape;584;g3df34f3d068_1_611"/>
          <p:cNvSpPr txBox="1">
            <a:spLocks noGrp="1"/>
          </p:cNvSpPr>
          <p:nvPr>
            <p:ph type="ctrTitle" idx="3"/>
          </p:nvPr>
        </p:nvSpPr>
        <p:spPr>
          <a:xfrm>
            <a:off x="1727877" y="2490075"/>
            <a:ext cx="2919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85" name="Google Shape;585;g3df34f3d068_1_611"/>
          <p:cNvSpPr txBox="1">
            <a:spLocks noGrp="1"/>
          </p:cNvSpPr>
          <p:nvPr>
            <p:ph type="subTitle" idx="4"/>
          </p:nvPr>
        </p:nvSpPr>
        <p:spPr>
          <a:xfrm>
            <a:off x="1727877" y="2790200"/>
            <a:ext cx="2919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86" name="Google Shape;586;g3df34f3d068_1_611"/>
          <p:cNvSpPr txBox="1">
            <a:spLocks noGrp="1"/>
          </p:cNvSpPr>
          <p:nvPr>
            <p:ph type="ctrTitle" idx="5"/>
          </p:nvPr>
        </p:nvSpPr>
        <p:spPr>
          <a:xfrm>
            <a:off x="1727877" y="3573225"/>
            <a:ext cx="2919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87" name="Google Shape;587;g3df34f3d068_1_611"/>
          <p:cNvSpPr txBox="1">
            <a:spLocks noGrp="1"/>
          </p:cNvSpPr>
          <p:nvPr>
            <p:ph type="subTitle" idx="6"/>
          </p:nvPr>
        </p:nvSpPr>
        <p:spPr>
          <a:xfrm>
            <a:off x="1727877" y="3873350"/>
            <a:ext cx="2919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ercentages">
  <p:cSld name="TITLE_AND_BODY_1_3"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3df34f3d068_1_619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90" name="Google Shape;590;g3df34f3d068_1_619"/>
          <p:cNvSpPr txBox="1">
            <a:spLocks noGrp="1"/>
          </p:cNvSpPr>
          <p:nvPr>
            <p:ph type="subTitle" idx="1"/>
          </p:nvPr>
        </p:nvSpPr>
        <p:spPr>
          <a:xfrm>
            <a:off x="914275" y="2122350"/>
            <a:ext cx="2053800" cy="9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91" name="Google Shape;591;g3df34f3d068_1_619"/>
          <p:cNvSpPr txBox="1">
            <a:spLocks noGrp="1"/>
          </p:cNvSpPr>
          <p:nvPr>
            <p:ph type="title" idx="2"/>
          </p:nvPr>
        </p:nvSpPr>
        <p:spPr>
          <a:xfrm>
            <a:off x="1302320" y="3358776"/>
            <a:ext cx="127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92" name="Google Shape;592;g3df34f3d068_1_619"/>
          <p:cNvSpPr txBox="1">
            <a:spLocks noGrp="1"/>
          </p:cNvSpPr>
          <p:nvPr>
            <p:ph type="subTitle" idx="3"/>
          </p:nvPr>
        </p:nvSpPr>
        <p:spPr>
          <a:xfrm>
            <a:off x="3545100" y="1207950"/>
            <a:ext cx="2053800" cy="9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93" name="Google Shape;593;g3df34f3d068_1_619"/>
          <p:cNvSpPr txBox="1">
            <a:spLocks noGrp="1"/>
          </p:cNvSpPr>
          <p:nvPr>
            <p:ph type="title" idx="4"/>
          </p:nvPr>
        </p:nvSpPr>
        <p:spPr>
          <a:xfrm>
            <a:off x="3933145" y="2444376"/>
            <a:ext cx="127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94" name="Google Shape;594;g3df34f3d068_1_619"/>
          <p:cNvSpPr txBox="1">
            <a:spLocks noGrp="1"/>
          </p:cNvSpPr>
          <p:nvPr>
            <p:ph type="subTitle" idx="5"/>
          </p:nvPr>
        </p:nvSpPr>
        <p:spPr>
          <a:xfrm>
            <a:off x="6175925" y="1588950"/>
            <a:ext cx="2053800" cy="9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95" name="Google Shape;595;g3df34f3d068_1_619"/>
          <p:cNvSpPr txBox="1">
            <a:spLocks noGrp="1"/>
          </p:cNvSpPr>
          <p:nvPr>
            <p:ph type="title" idx="6"/>
          </p:nvPr>
        </p:nvSpPr>
        <p:spPr>
          <a:xfrm>
            <a:off x="6563970" y="2825376"/>
            <a:ext cx="1277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TITLE_AND_BODY_1_4"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g3df34f3d068_1_627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98" name="Google Shape;598;g3df34f3d068_1_627"/>
          <p:cNvSpPr/>
          <p:nvPr/>
        </p:nvSpPr>
        <p:spPr>
          <a:xfrm>
            <a:off x="-41550" y="2832750"/>
            <a:ext cx="9227100" cy="1868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 1">
  <p:cSld name="TITLE_AND_BODY_1_2_1"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0" name="Google Shape;600;g3df34f3d068_1_630"/>
          <p:cNvGrpSpPr/>
          <p:nvPr/>
        </p:nvGrpSpPr>
        <p:grpSpPr>
          <a:xfrm>
            <a:off x="8493652" y="1662296"/>
            <a:ext cx="1585217" cy="715313"/>
            <a:chOff x="8138310" y="3811875"/>
            <a:chExt cx="1584900" cy="715313"/>
          </a:xfrm>
        </p:grpSpPr>
        <p:sp>
          <p:nvSpPr>
            <p:cNvPr id="601" name="Google Shape;601;g3df34f3d068_1_630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g3df34f3d068_1_630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3" name="Google Shape;603;g3df34f3d068_1_630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4" name="Google Shape;604;g3df34f3d068_1_630"/>
          <p:cNvSpPr txBox="1">
            <a:spLocks noGrp="1"/>
          </p:cNvSpPr>
          <p:nvPr>
            <p:ph type="ctrTitle" idx="2"/>
          </p:nvPr>
        </p:nvSpPr>
        <p:spPr>
          <a:xfrm>
            <a:off x="914374" y="3032825"/>
            <a:ext cx="21681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05" name="Google Shape;605;g3df34f3d068_1_630"/>
          <p:cNvSpPr txBox="1">
            <a:spLocks noGrp="1"/>
          </p:cNvSpPr>
          <p:nvPr>
            <p:ph type="subTitle" idx="1"/>
          </p:nvPr>
        </p:nvSpPr>
        <p:spPr>
          <a:xfrm>
            <a:off x="914374" y="3409149"/>
            <a:ext cx="2168100" cy="8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06" name="Google Shape;606;g3df34f3d068_1_630"/>
          <p:cNvSpPr txBox="1">
            <a:spLocks noGrp="1"/>
          </p:cNvSpPr>
          <p:nvPr>
            <p:ph type="ctrTitle" idx="3"/>
          </p:nvPr>
        </p:nvSpPr>
        <p:spPr>
          <a:xfrm>
            <a:off x="3487949" y="3032825"/>
            <a:ext cx="21681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07" name="Google Shape;607;g3df34f3d068_1_630"/>
          <p:cNvSpPr txBox="1">
            <a:spLocks noGrp="1"/>
          </p:cNvSpPr>
          <p:nvPr>
            <p:ph type="subTitle" idx="4"/>
          </p:nvPr>
        </p:nvSpPr>
        <p:spPr>
          <a:xfrm>
            <a:off x="3487949" y="3409149"/>
            <a:ext cx="2168100" cy="8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08" name="Google Shape;608;g3df34f3d068_1_630"/>
          <p:cNvSpPr txBox="1">
            <a:spLocks noGrp="1"/>
          </p:cNvSpPr>
          <p:nvPr>
            <p:ph type="ctrTitle" idx="5"/>
          </p:nvPr>
        </p:nvSpPr>
        <p:spPr>
          <a:xfrm>
            <a:off x="6061524" y="3032825"/>
            <a:ext cx="21681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09" name="Google Shape;609;g3df34f3d068_1_630"/>
          <p:cNvSpPr txBox="1">
            <a:spLocks noGrp="1"/>
          </p:cNvSpPr>
          <p:nvPr>
            <p:ph type="subTitle" idx="6"/>
          </p:nvPr>
        </p:nvSpPr>
        <p:spPr>
          <a:xfrm>
            <a:off x="6061524" y="3409149"/>
            <a:ext cx="2168100" cy="8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610" name="Google Shape;610;g3df34f3d068_1_630"/>
          <p:cNvGrpSpPr/>
          <p:nvPr/>
        </p:nvGrpSpPr>
        <p:grpSpPr>
          <a:xfrm>
            <a:off x="-934881" y="3654688"/>
            <a:ext cx="1585217" cy="715313"/>
            <a:chOff x="8138310" y="3811875"/>
            <a:chExt cx="1584900" cy="715313"/>
          </a:xfrm>
        </p:grpSpPr>
        <p:sp>
          <p:nvSpPr>
            <p:cNvPr id="611" name="Google Shape;611;g3df34f3d068_1_630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g3df34f3d068_1_630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2">
  <p:cSld name="TITLE_AND_BODY_1_4_2"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3df34f3d068_1_644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15" name="Google Shape;615;g3df34f3d068_1_644"/>
          <p:cNvSpPr/>
          <p:nvPr/>
        </p:nvSpPr>
        <p:spPr>
          <a:xfrm>
            <a:off x="-41550" y="1721213"/>
            <a:ext cx="1197300" cy="29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g3df34f3d068_1_644"/>
          <p:cNvSpPr/>
          <p:nvPr/>
        </p:nvSpPr>
        <p:spPr>
          <a:xfrm>
            <a:off x="8601325" y="1721225"/>
            <a:ext cx="542700" cy="29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3">
  <p:cSld name="TITLE_AND_BODY_1_4_2_1"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3df34f3d068_1_648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19" name="Google Shape;619;g3df34f3d068_1_648"/>
          <p:cNvSpPr/>
          <p:nvPr/>
        </p:nvSpPr>
        <p:spPr>
          <a:xfrm>
            <a:off x="7946700" y="1721213"/>
            <a:ext cx="1197300" cy="29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0" name="Google Shape;620;g3df34f3d068_1_648"/>
          <p:cNvSpPr/>
          <p:nvPr/>
        </p:nvSpPr>
        <p:spPr>
          <a:xfrm>
            <a:off x="0" y="1721225"/>
            <a:ext cx="542700" cy="29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One Column">
  <p:cSld name="TITLE_ONLY_1"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g3df34f3d068_1_652"/>
          <p:cNvSpPr txBox="1">
            <a:spLocks noGrp="1"/>
          </p:cNvSpPr>
          <p:nvPr>
            <p:ph type="title"/>
          </p:nvPr>
        </p:nvSpPr>
        <p:spPr>
          <a:xfrm>
            <a:off x="990475" y="4036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23" name="Google Shape;623;g3df34f3d068_1_652"/>
          <p:cNvSpPr/>
          <p:nvPr/>
        </p:nvSpPr>
        <p:spPr>
          <a:xfrm>
            <a:off x="-35725" y="1188750"/>
            <a:ext cx="9179700" cy="3954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g3df34f3d068_1_652"/>
          <p:cNvSpPr txBox="1">
            <a:spLocks noGrp="1"/>
          </p:cNvSpPr>
          <p:nvPr>
            <p:ph type="ctrTitle" idx="2"/>
          </p:nvPr>
        </p:nvSpPr>
        <p:spPr>
          <a:xfrm>
            <a:off x="5689374" y="2912938"/>
            <a:ext cx="21681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25" name="Google Shape;625;g3df34f3d068_1_652"/>
          <p:cNvSpPr txBox="1">
            <a:spLocks noGrp="1"/>
          </p:cNvSpPr>
          <p:nvPr>
            <p:ph type="subTitle" idx="1"/>
          </p:nvPr>
        </p:nvSpPr>
        <p:spPr>
          <a:xfrm>
            <a:off x="5689374" y="3289262"/>
            <a:ext cx="2168100" cy="8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626" name="Google Shape;626;g3df34f3d068_1_652"/>
          <p:cNvGrpSpPr/>
          <p:nvPr/>
        </p:nvGrpSpPr>
        <p:grpSpPr>
          <a:xfrm>
            <a:off x="8493652" y="628633"/>
            <a:ext cx="1585217" cy="715313"/>
            <a:chOff x="8138310" y="3811875"/>
            <a:chExt cx="1584900" cy="715313"/>
          </a:xfrm>
        </p:grpSpPr>
        <p:sp>
          <p:nvSpPr>
            <p:cNvPr id="627" name="Google Shape;627;g3df34f3d068_1_652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g3df34f3d068_1_652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9" name="Google Shape;629;g3df34f3d068_1_652"/>
          <p:cNvGrpSpPr/>
          <p:nvPr/>
        </p:nvGrpSpPr>
        <p:grpSpPr>
          <a:xfrm>
            <a:off x="-934881" y="3654688"/>
            <a:ext cx="1585217" cy="715313"/>
            <a:chOff x="8138310" y="3811875"/>
            <a:chExt cx="1584900" cy="715313"/>
          </a:xfrm>
        </p:grpSpPr>
        <p:sp>
          <p:nvSpPr>
            <p:cNvPr id="630" name="Google Shape;630;g3df34f3d068_1_652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g3df34f3d068_1_652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>
  <p:cSld name="TITLE_1"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3df34f3d068_1_663"/>
          <p:cNvSpPr/>
          <p:nvPr/>
        </p:nvSpPr>
        <p:spPr>
          <a:xfrm>
            <a:off x="2358000" y="-27575"/>
            <a:ext cx="6786000" cy="517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g3df34f3d068_1_663"/>
          <p:cNvSpPr txBox="1">
            <a:spLocks noGrp="1"/>
          </p:cNvSpPr>
          <p:nvPr>
            <p:ph type="ctrTitle"/>
          </p:nvPr>
        </p:nvSpPr>
        <p:spPr>
          <a:xfrm>
            <a:off x="3794875" y="654925"/>
            <a:ext cx="4132500" cy="8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35" name="Google Shape;635;g3df34f3d068_1_663"/>
          <p:cNvSpPr txBox="1">
            <a:spLocks noGrp="1"/>
          </p:cNvSpPr>
          <p:nvPr>
            <p:ph type="subTitle" idx="1"/>
          </p:nvPr>
        </p:nvSpPr>
        <p:spPr>
          <a:xfrm>
            <a:off x="3794875" y="1574425"/>
            <a:ext cx="3997800" cy="12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36" name="Google Shape;636;g3df34f3d068_1_663"/>
          <p:cNvSpPr txBox="1"/>
          <p:nvPr/>
        </p:nvSpPr>
        <p:spPr>
          <a:xfrm>
            <a:off x="3794877" y="3168025"/>
            <a:ext cx="3902400" cy="10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CREDITS: This presentation template was created by </a:t>
            </a:r>
            <a:r>
              <a:rPr lang="en" sz="1200" b="0" i="0" u="none" strike="noStrike" cap="none">
                <a:solidFill>
                  <a:schemeClr val="accent2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, including icons by </a:t>
            </a:r>
            <a:r>
              <a:rPr lang="en" sz="1200" b="0" i="0" u="none" strike="noStrike" cap="none">
                <a:solidFill>
                  <a:schemeClr val="accent2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, and infographics &amp; images by </a:t>
            </a:r>
            <a:r>
              <a:rPr lang="en" sz="1200" b="0" i="0" u="none" strike="noStrike" cap="none">
                <a:solidFill>
                  <a:schemeClr val="accent2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2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7" name="Google Shape;637;g3df34f3d068_1_663"/>
          <p:cNvGrpSpPr/>
          <p:nvPr/>
        </p:nvGrpSpPr>
        <p:grpSpPr>
          <a:xfrm>
            <a:off x="8493652" y="628633"/>
            <a:ext cx="1585217" cy="715313"/>
            <a:chOff x="8138310" y="3811875"/>
            <a:chExt cx="1584900" cy="715313"/>
          </a:xfrm>
        </p:grpSpPr>
        <p:sp>
          <p:nvSpPr>
            <p:cNvPr id="638" name="Google Shape;638;g3df34f3d068_1_663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g3df34f3d068_1_663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5"/>
          <p:cNvSpPr/>
          <p:nvPr/>
        </p:nvSpPr>
        <p:spPr>
          <a:xfrm>
            <a:off x="310275" y="-6900"/>
            <a:ext cx="6419100" cy="5150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45"/>
          <p:cNvSpPr txBox="1">
            <a:spLocks noGrp="1"/>
          </p:cNvSpPr>
          <p:nvPr>
            <p:ph type="title" hasCustomPrompt="1"/>
          </p:nvPr>
        </p:nvSpPr>
        <p:spPr>
          <a:xfrm>
            <a:off x="1600425" y="1171725"/>
            <a:ext cx="38388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64" name="Google Shape;64;p45"/>
          <p:cNvSpPr txBox="1">
            <a:spLocks noGrp="1"/>
          </p:cNvSpPr>
          <p:nvPr>
            <p:ph type="body" idx="1"/>
          </p:nvPr>
        </p:nvSpPr>
        <p:spPr>
          <a:xfrm>
            <a:off x="1806525" y="3180350"/>
            <a:ext cx="3426600" cy="7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65" name="Google Shape;65;p45"/>
          <p:cNvGrpSpPr/>
          <p:nvPr/>
        </p:nvGrpSpPr>
        <p:grpSpPr>
          <a:xfrm>
            <a:off x="7239899" y="3803333"/>
            <a:ext cx="2351199" cy="715313"/>
            <a:chOff x="8138310" y="3811875"/>
            <a:chExt cx="1584900" cy="715313"/>
          </a:xfrm>
        </p:grpSpPr>
        <p:sp>
          <p:nvSpPr>
            <p:cNvPr id="66" name="Google Shape;66;p45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45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" name="Google Shape;68;p45"/>
          <p:cNvSpPr/>
          <p:nvPr/>
        </p:nvSpPr>
        <p:spPr>
          <a:xfrm>
            <a:off x="7212299" y="624858"/>
            <a:ext cx="2351100" cy="762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ONLY_2"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3df34f3d068_1_671"/>
          <p:cNvSpPr/>
          <p:nvPr/>
        </p:nvSpPr>
        <p:spPr>
          <a:xfrm>
            <a:off x="-35725" y="1188750"/>
            <a:ext cx="9179700" cy="3954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g3df34f3d068_1_671"/>
          <p:cNvSpPr/>
          <p:nvPr/>
        </p:nvSpPr>
        <p:spPr>
          <a:xfrm>
            <a:off x="-1484750" y="4745950"/>
            <a:ext cx="6600900" cy="762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3" name="Google Shape;643;g3df34f3d068_1_671"/>
          <p:cNvGrpSpPr/>
          <p:nvPr/>
        </p:nvGrpSpPr>
        <p:grpSpPr>
          <a:xfrm>
            <a:off x="8493652" y="628633"/>
            <a:ext cx="1585217" cy="715313"/>
            <a:chOff x="8138310" y="3811875"/>
            <a:chExt cx="1584900" cy="715313"/>
          </a:xfrm>
        </p:grpSpPr>
        <p:sp>
          <p:nvSpPr>
            <p:cNvPr id="644" name="Google Shape;644;g3df34f3d068_1_671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g3df34f3d068_1_671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ONE_COLUMN_TEXT_1"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g3df34f3d068_1_677"/>
          <p:cNvSpPr/>
          <p:nvPr/>
        </p:nvSpPr>
        <p:spPr>
          <a:xfrm>
            <a:off x="-7475" y="-14750"/>
            <a:ext cx="8039100" cy="5158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8" name="Google Shape;648;g3df34f3d068_1_677"/>
          <p:cNvGrpSpPr/>
          <p:nvPr/>
        </p:nvGrpSpPr>
        <p:grpSpPr>
          <a:xfrm>
            <a:off x="7246413" y="3811888"/>
            <a:ext cx="1585217" cy="715313"/>
            <a:chOff x="8138310" y="3811875"/>
            <a:chExt cx="1584900" cy="715313"/>
          </a:xfrm>
        </p:grpSpPr>
        <p:sp>
          <p:nvSpPr>
            <p:cNvPr id="649" name="Google Shape;649;g3df34f3d068_1_677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g3df34f3d068_1_677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APTION_ONLY_1"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2" name="Google Shape;652;g3df34f3d068_1_682"/>
          <p:cNvGrpSpPr/>
          <p:nvPr/>
        </p:nvGrpSpPr>
        <p:grpSpPr>
          <a:xfrm>
            <a:off x="8659088" y="1351588"/>
            <a:ext cx="1585217" cy="715313"/>
            <a:chOff x="8138310" y="3811875"/>
            <a:chExt cx="1584900" cy="715313"/>
          </a:xfrm>
        </p:grpSpPr>
        <p:sp>
          <p:nvSpPr>
            <p:cNvPr id="653" name="Google Shape;653;g3df34f3d068_1_682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g3df34f3d068_1_682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5" name="Google Shape;655;g3df34f3d068_1_682"/>
          <p:cNvGrpSpPr/>
          <p:nvPr/>
        </p:nvGrpSpPr>
        <p:grpSpPr>
          <a:xfrm>
            <a:off x="-899806" y="3654688"/>
            <a:ext cx="1585217" cy="715313"/>
            <a:chOff x="8138310" y="3811875"/>
            <a:chExt cx="1584900" cy="715313"/>
          </a:xfrm>
        </p:grpSpPr>
        <p:sp>
          <p:nvSpPr>
            <p:cNvPr id="656" name="Google Shape;656;g3df34f3d068_1_682"/>
            <p:cNvSpPr/>
            <p:nvPr/>
          </p:nvSpPr>
          <p:spPr>
            <a:xfrm>
              <a:off x="8138310" y="381187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g3df34f3d068_1_682"/>
            <p:cNvSpPr/>
            <p:nvPr/>
          </p:nvSpPr>
          <p:spPr>
            <a:xfrm>
              <a:off x="8138310" y="4450988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26" Type="http://schemas.openxmlformats.org/officeDocument/2006/relationships/slideLayout" Target="../slideLayouts/slideLayout56.xml"/><Relationship Id="rId3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51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5" Type="http://schemas.openxmlformats.org/officeDocument/2006/relationships/slideLayout" Target="../slideLayouts/slideLayout55.xml"/><Relationship Id="rId33" Type="http://schemas.openxmlformats.org/officeDocument/2006/relationships/theme" Target="../theme/theme2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29" Type="http://schemas.openxmlformats.org/officeDocument/2006/relationships/slideLayout" Target="../slideLayouts/slideLayout59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24" Type="http://schemas.openxmlformats.org/officeDocument/2006/relationships/slideLayout" Target="../slideLayouts/slideLayout54.xml"/><Relationship Id="rId32" Type="http://schemas.openxmlformats.org/officeDocument/2006/relationships/slideLayout" Target="../slideLayouts/slideLayout62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23" Type="http://schemas.openxmlformats.org/officeDocument/2006/relationships/slideLayout" Target="../slideLayouts/slideLayout53.xml"/><Relationship Id="rId28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31" Type="http://schemas.openxmlformats.org/officeDocument/2006/relationships/slideLayout" Target="../slideLayouts/slideLayout61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52.xml"/><Relationship Id="rId27" Type="http://schemas.openxmlformats.org/officeDocument/2006/relationships/slideLayout" Target="../slideLayouts/slideLayout57.xml"/><Relationship Id="rId30" Type="http://schemas.openxmlformats.org/officeDocument/2006/relationships/slideLayout" Target="../slideLayouts/slideLayout60.xml"/><Relationship Id="rId8" Type="http://schemas.openxmlformats.org/officeDocument/2006/relationships/slideLayout" Target="../slideLayouts/slideLayout3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26" Type="http://schemas.openxmlformats.org/officeDocument/2006/relationships/slideLayout" Target="../slideLayouts/slideLayout88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5" Type="http://schemas.openxmlformats.org/officeDocument/2006/relationships/slideLayout" Target="../slideLayouts/slideLayout87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29" Type="http://schemas.openxmlformats.org/officeDocument/2006/relationships/slideLayout" Target="../slideLayouts/slideLayout91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24" Type="http://schemas.openxmlformats.org/officeDocument/2006/relationships/slideLayout" Target="../slideLayouts/slideLayout86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slideLayout" Target="../slideLayouts/slideLayout85.xml"/><Relationship Id="rId28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31" Type="http://schemas.openxmlformats.org/officeDocument/2006/relationships/theme" Target="../theme/theme3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Relationship Id="rId27" Type="http://schemas.openxmlformats.org/officeDocument/2006/relationships/slideLayout" Target="../slideLayouts/slideLayout89.xml"/><Relationship Id="rId30" Type="http://schemas.openxmlformats.org/officeDocument/2006/relationships/slideLayout" Target="../slideLayouts/slideLayout9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8FAFB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Oswald"/>
              <a:buNone/>
              <a:defRPr sz="2800" b="1" i="0" u="none" strike="noStrike" cap="none">
                <a:solidFill>
                  <a:schemeClr val="accent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</p:sldLayoutIdLst>
  <p:transition spd="slow">
    <p:push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8FAFB"/>
        </a:solid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ddeaa26cf6_0_706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Oswald"/>
              <a:buNone/>
              <a:defRPr sz="2800" b="1" i="0" u="none" strike="noStrike" cap="none">
                <a:solidFill>
                  <a:schemeClr val="accent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2" name="Google Shape;222;g3ddeaa26cf6_0_706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98" r:id="rId19"/>
    <p:sldLayoutId id="2147483699" r:id="rId20"/>
    <p:sldLayoutId id="2147483700" r:id="rId21"/>
    <p:sldLayoutId id="2147483701" r:id="rId22"/>
    <p:sldLayoutId id="2147483702" r:id="rId23"/>
    <p:sldLayoutId id="2147483703" r:id="rId24"/>
    <p:sldLayoutId id="2147483704" r:id="rId25"/>
    <p:sldLayoutId id="2147483705" r:id="rId26"/>
    <p:sldLayoutId id="2147483706" r:id="rId27"/>
    <p:sldLayoutId id="2147483707" r:id="rId28"/>
    <p:sldLayoutId id="2147483708" r:id="rId29"/>
    <p:sldLayoutId id="2147483709" r:id="rId30"/>
    <p:sldLayoutId id="2147483710" r:id="rId31"/>
    <p:sldLayoutId id="2147483711" r:id="rId32"/>
  </p:sldLayoutIdLst>
  <p:transition spd="slow">
    <p:push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8FAFB"/>
        </a:solidFill>
        <a:effectLst/>
      </p:bgPr>
    </p:bg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3df34f3d068_1_47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Oswald"/>
              <a:buNone/>
              <a:defRPr sz="2800" b="1" i="0" u="none" strike="noStrike" cap="none">
                <a:solidFill>
                  <a:schemeClr val="accent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5" name="Google Shape;445;g3df34f3d068_1_47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0" r:id="rId18"/>
    <p:sldLayoutId id="2147483731" r:id="rId19"/>
    <p:sldLayoutId id="2147483732" r:id="rId20"/>
    <p:sldLayoutId id="2147483733" r:id="rId21"/>
    <p:sldLayoutId id="2147483734" r:id="rId22"/>
    <p:sldLayoutId id="2147483735" r:id="rId23"/>
    <p:sldLayoutId id="2147483736" r:id="rId24"/>
    <p:sldLayoutId id="2147483737" r:id="rId25"/>
    <p:sldLayoutId id="2147483738" r:id="rId26"/>
    <p:sldLayoutId id="2147483739" r:id="rId27"/>
    <p:sldLayoutId id="2147483740" r:id="rId28"/>
    <p:sldLayoutId id="2147483741" r:id="rId29"/>
    <p:sldLayoutId id="2147483742" r:id="rId30"/>
  </p:sldLayoutIdLst>
  <p:transition spd="slow">
    <p:push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rc.ucr.edu/early-assist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nasstudent.ucr.edu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cnasscholars@ucr.edu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jp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gif"/><Relationship Id="rId4" Type="http://schemas.openxmlformats.org/officeDocument/2006/relationships/image" Target="../media/image2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mailto:cnasstudent@ucr.edu" TargetMode="External"/><Relationship Id="rId3" Type="http://schemas.openxmlformats.org/officeDocument/2006/relationships/image" Target="../media/image9.png"/><Relationship Id="rId7" Type="http://schemas.openxmlformats.org/officeDocument/2006/relationships/hyperlink" Target="mailto:Cnaspeeradvisors@ucr.edu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1"/>
          <p:cNvSpPr txBox="1">
            <a:spLocks noGrp="1"/>
          </p:cNvSpPr>
          <p:nvPr>
            <p:ph type="ctrTitle"/>
          </p:nvPr>
        </p:nvSpPr>
        <p:spPr>
          <a:xfrm>
            <a:off x="116100" y="339588"/>
            <a:ext cx="3183300" cy="21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</a:pPr>
            <a:r>
              <a:rPr lang="en" sz="3200"/>
              <a:t>Welcome to CNAS Highlander Advising Support &amp; Registration</a:t>
            </a:r>
            <a:endParaRPr sz="3200"/>
          </a:p>
        </p:txBody>
      </p:sp>
      <p:sp>
        <p:nvSpPr>
          <p:cNvPr id="663" name="Google Shape;663;p1"/>
          <p:cNvSpPr/>
          <p:nvPr/>
        </p:nvSpPr>
        <p:spPr>
          <a:xfrm>
            <a:off x="-11" y="2511593"/>
            <a:ext cx="3299400" cy="762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4" name="Google Shape;664;p1"/>
          <p:cNvSpPr/>
          <p:nvPr/>
        </p:nvSpPr>
        <p:spPr>
          <a:xfrm>
            <a:off x="5346825" y="-8650"/>
            <a:ext cx="3985200" cy="51891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65" name="Google Shape;665;p1"/>
          <p:cNvGrpSpPr/>
          <p:nvPr/>
        </p:nvGrpSpPr>
        <p:grpSpPr>
          <a:xfrm>
            <a:off x="746306" y="3904429"/>
            <a:ext cx="1922874" cy="1200958"/>
            <a:chOff x="655138" y="3640957"/>
            <a:chExt cx="2067761" cy="1369993"/>
          </a:xfrm>
        </p:grpSpPr>
        <p:sp>
          <p:nvSpPr>
            <p:cNvPr id="666" name="Google Shape;666;p1"/>
            <p:cNvSpPr/>
            <p:nvPr/>
          </p:nvSpPr>
          <p:spPr>
            <a:xfrm rot="5400000">
              <a:off x="1004022" y="3292073"/>
              <a:ext cx="1369993" cy="2067761"/>
            </a:xfrm>
            <a:custGeom>
              <a:avLst/>
              <a:gdLst/>
              <a:ahLst/>
              <a:cxnLst/>
              <a:rect l="l" t="t" r="r" b="b"/>
              <a:pathLst>
                <a:path w="18816" h="15041" extrusionOk="0">
                  <a:moveTo>
                    <a:pt x="8063" y="1"/>
                  </a:moveTo>
                  <a:cubicBezTo>
                    <a:pt x="7072" y="1"/>
                    <a:pt x="6117" y="208"/>
                    <a:pt x="5259" y="679"/>
                  </a:cubicBezTo>
                  <a:cubicBezTo>
                    <a:pt x="1642" y="2685"/>
                    <a:pt x="1" y="7701"/>
                    <a:pt x="1794" y="11470"/>
                  </a:cubicBezTo>
                  <a:cubicBezTo>
                    <a:pt x="2975" y="13966"/>
                    <a:pt x="6134" y="15040"/>
                    <a:pt x="9030" y="15040"/>
                  </a:cubicBezTo>
                  <a:cubicBezTo>
                    <a:pt x="10083" y="15040"/>
                    <a:pt x="11101" y="14898"/>
                    <a:pt x="11976" y="14631"/>
                  </a:cubicBezTo>
                  <a:cubicBezTo>
                    <a:pt x="14925" y="13719"/>
                    <a:pt x="17873" y="11135"/>
                    <a:pt x="18299" y="7944"/>
                  </a:cubicBezTo>
                  <a:cubicBezTo>
                    <a:pt x="18815" y="4083"/>
                    <a:pt x="15898" y="1834"/>
                    <a:pt x="12615" y="1226"/>
                  </a:cubicBezTo>
                  <a:cubicBezTo>
                    <a:pt x="11150" y="476"/>
                    <a:pt x="9564" y="1"/>
                    <a:pt x="80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67" name="Google Shape;667;p1"/>
            <p:cNvGrpSpPr/>
            <p:nvPr/>
          </p:nvGrpSpPr>
          <p:grpSpPr>
            <a:xfrm>
              <a:off x="793251" y="3937271"/>
              <a:ext cx="1712904" cy="968776"/>
              <a:chOff x="793251" y="3071296"/>
              <a:chExt cx="1712904" cy="968776"/>
            </a:xfrm>
          </p:grpSpPr>
          <p:pic>
            <p:nvPicPr>
              <p:cNvPr id="668" name="Google Shape;668;p1"/>
              <p:cNvPicPr preferRelativeResize="0"/>
              <p:nvPr/>
            </p:nvPicPr>
            <p:blipFill rotWithShape="1">
              <a:blip r:embed="rId3">
                <a:alphaModFix/>
              </a:blip>
              <a:srcRect r="43886"/>
              <a:stretch/>
            </p:blipFill>
            <p:spPr>
              <a:xfrm>
                <a:off x="793251" y="3071296"/>
                <a:ext cx="1712904" cy="5851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69" name="Google Shape;669;p1"/>
              <p:cNvPicPr preferRelativeResize="0"/>
              <p:nvPr/>
            </p:nvPicPr>
            <p:blipFill rotWithShape="1">
              <a:blip r:embed="rId3">
                <a:alphaModFix/>
              </a:blip>
              <a:srcRect l="58307"/>
              <a:stretch/>
            </p:blipFill>
            <p:spPr>
              <a:xfrm>
                <a:off x="1136298" y="3454947"/>
                <a:ext cx="1272702" cy="5851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670" name="Google Shape;670;p1"/>
          <p:cNvGrpSpPr/>
          <p:nvPr/>
        </p:nvGrpSpPr>
        <p:grpSpPr>
          <a:xfrm>
            <a:off x="3643858" y="339608"/>
            <a:ext cx="4353495" cy="4620892"/>
            <a:chOff x="3643858" y="339608"/>
            <a:chExt cx="4353495" cy="4620892"/>
          </a:xfrm>
        </p:grpSpPr>
        <p:pic>
          <p:nvPicPr>
            <p:cNvPr id="671" name="Google Shape;671;p1"/>
            <p:cNvPicPr preferRelativeResize="0"/>
            <p:nvPr/>
          </p:nvPicPr>
          <p:blipFill rotWithShape="1">
            <a:blip r:embed="rId4">
              <a:alphaModFix/>
            </a:blip>
            <a:srcRect l="23570"/>
            <a:stretch/>
          </p:blipFill>
          <p:spPr>
            <a:xfrm>
              <a:off x="3643858" y="339608"/>
              <a:ext cx="4353495" cy="4620892"/>
            </a:xfrm>
            <a:prstGeom prst="rect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672" name="Google Shape;672;p1"/>
            <p:cNvSpPr/>
            <p:nvPr/>
          </p:nvSpPr>
          <p:spPr>
            <a:xfrm>
              <a:off x="3776000" y="467675"/>
              <a:ext cx="4089225" cy="4364775"/>
            </a:xfrm>
            <a:custGeom>
              <a:avLst/>
              <a:gdLst/>
              <a:ahLst/>
              <a:cxnLst/>
              <a:rect l="l" t="t" r="r" b="b"/>
              <a:pathLst>
                <a:path w="163569" h="174591" extrusionOk="0">
                  <a:moveTo>
                    <a:pt x="162713" y="173128"/>
                  </a:moveTo>
                  <a:lnTo>
                    <a:pt x="0" y="172572"/>
                  </a:lnTo>
                  <a:lnTo>
                    <a:pt x="0" y="0"/>
                  </a:lnTo>
                  <a:lnTo>
                    <a:pt x="163312" y="0"/>
                  </a:lnTo>
                  <a:lnTo>
                    <a:pt x="163569" y="174591"/>
                  </a:lnTo>
                </a:path>
              </a:pathLst>
            </a:custGeom>
            <a:noFill/>
            <a:ln w="76200" cap="flat" cmpd="sng">
              <a:solidFill>
                <a:srgbClr val="FFFFFF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3" name="Google Shape;673;p1"/>
          <p:cNvGrpSpPr/>
          <p:nvPr/>
        </p:nvGrpSpPr>
        <p:grpSpPr>
          <a:xfrm>
            <a:off x="8341909" y="670725"/>
            <a:ext cx="990246" cy="3830325"/>
            <a:chOff x="8138310" y="630467"/>
            <a:chExt cx="1584900" cy="3830325"/>
          </a:xfrm>
        </p:grpSpPr>
        <p:sp>
          <p:nvSpPr>
            <p:cNvPr id="674" name="Google Shape;674;p1"/>
            <p:cNvSpPr/>
            <p:nvPr/>
          </p:nvSpPr>
          <p:spPr>
            <a:xfrm>
              <a:off x="8138310" y="630467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1"/>
            <p:cNvSpPr/>
            <p:nvPr/>
          </p:nvSpPr>
          <p:spPr>
            <a:xfrm>
              <a:off x="8138310" y="1269580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1"/>
            <p:cNvSpPr/>
            <p:nvPr/>
          </p:nvSpPr>
          <p:spPr>
            <a:xfrm>
              <a:off x="8138310" y="1908692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1"/>
            <p:cNvSpPr/>
            <p:nvPr/>
          </p:nvSpPr>
          <p:spPr>
            <a:xfrm>
              <a:off x="8138310" y="2547805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1"/>
            <p:cNvSpPr/>
            <p:nvPr/>
          </p:nvSpPr>
          <p:spPr>
            <a:xfrm>
              <a:off x="8138310" y="3106367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1"/>
            <p:cNvSpPr/>
            <p:nvPr/>
          </p:nvSpPr>
          <p:spPr>
            <a:xfrm>
              <a:off x="8138310" y="3745480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1"/>
            <p:cNvSpPr/>
            <p:nvPr/>
          </p:nvSpPr>
          <p:spPr>
            <a:xfrm>
              <a:off x="8138310" y="4384592"/>
              <a:ext cx="1584900" cy="76200"/>
            </a:xfrm>
            <a:prstGeom prst="roundRect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1" name="Google Shape;681;p1"/>
          <p:cNvSpPr txBox="1"/>
          <p:nvPr/>
        </p:nvSpPr>
        <p:spPr>
          <a:xfrm>
            <a:off x="352500" y="2641304"/>
            <a:ext cx="2710500" cy="948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chemeClr val="lt2"/>
                </a:solidFill>
                <a:latin typeface="Oswald"/>
                <a:ea typeface="Oswald"/>
                <a:cs typeface="Oswald"/>
                <a:sym typeface="Oswald"/>
              </a:rPr>
              <a:t>CNAS SCHOLARS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1" u="none" strike="noStrike" cap="none">
                <a:solidFill>
                  <a:srgbClr val="248FED"/>
                </a:solidFill>
                <a:latin typeface="Oswald"/>
                <a:ea typeface="Oswald"/>
                <a:cs typeface="Oswald"/>
                <a:sym typeface="Oswald"/>
              </a:rPr>
              <a:t>Class of 2030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" name="Google Shape;682;p1"/>
          <p:cNvSpPr txBox="1"/>
          <p:nvPr/>
        </p:nvSpPr>
        <p:spPr>
          <a:xfrm>
            <a:off x="6503238" y="75211"/>
            <a:ext cx="27503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Summer 2026 </a:t>
            </a:r>
            <a:endParaRPr sz="1400" b="0" i="0" u="none" strike="noStrike" cap="non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11"/>
          <p:cNvSpPr txBox="1">
            <a:spLocks noGrp="1"/>
          </p:cNvSpPr>
          <p:nvPr>
            <p:ph type="title"/>
          </p:nvPr>
        </p:nvSpPr>
        <p:spPr>
          <a:xfrm>
            <a:off x="839633" y="368133"/>
            <a:ext cx="4835759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MATH 003– College Math Fundamentals &amp; Problem Solving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863" name="Google Shape;863;p11"/>
          <p:cNvSpPr/>
          <p:nvPr/>
        </p:nvSpPr>
        <p:spPr>
          <a:xfrm>
            <a:off x="259110" y="358075"/>
            <a:ext cx="540900" cy="54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1"/>
          <p:cNvSpPr/>
          <p:nvPr/>
        </p:nvSpPr>
        <p:spPr>
          <a:xfrm>
            <a:off x="5103600" y="905325"/>
            <a:ext cx="4084850" cy="787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1"/>
          <p:cNvSpPr txBox="1"/>
          <p:nvPr/>
        </p:nvSpPr>
        <p:spPr>
          <a:xfrm>
            <a:off x="750008" y="1241858"/>
            <a:ext cx="6972900" cy="26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Prepares for success in a college-level mathematics course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Arial"/>
              <a:buChar char="●"/>
            </a:pPr>
            <a:r>
              <a:rPr lang="en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Available during Summer, Fall, and Winter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Arial"/>
              <a:buChar char="●"/>
            </a:pPr>
            <a:r>
              <a:rPr lang="en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Must be taken until successful completion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Arial"/>
              <a:buChar char="●"/>
            </a:pPr>
            <a:r>
              <a:rPr lang="en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Math 003 units apply toward your financial aid eligibility &amp; full-time status. They will not count towards the 180 total units to needed to graduate</a:t>
            </a:r>
            <a:endParaRPr sz="14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Arial"/>
              <a:buChar char="●"/>
            </a:pPr>
            <a:r>
              <a:rPr lang="en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With Math 003 fall enrollment, you will be able to participate in the       </a:t>
            </a:r>
            <a:r>
              <a:rPr lang="en" sz="1500" b="1" i="0" u="none" strike="noStrike" cap="none">
                <a:solidFill>
                  <a:schemeClr val="accent2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Early Assist Program</a:t>
            </a:r>
            <a:r>
              <a:rPr lang="en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- dedicated academic support program</a:t>
            </a:r>
            <a:endParaRPr sz="14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Arial"/>
              <a:buChar char="○"/>
            </a:pPr>
            <a:r>
              <a:rPr lang="en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More information at </a:t>
            </a:r>
            <a:r>
              <a:rPr lang="en" sz="14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https://arc.ucr.edu/early-assist</a:t>
            </a:r>
            <a:r>
              <a:rPr lang="en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66" name="Google Shape;866;p11"/>
          <p:cNvGrpSpPr/>
          <p:nvPr/>
        </p:nvGrpSpPr>
        <p:grpSpPr>
          <a:xfrm>
            <a:off x="5571261" y="55210"/>
            <a:ext cx="3264397" cy="1444277"/>
            <a:chOff x="5143789" y="-130200"/>
            <a:chExt cx="3318827" cy="2207700"/>
          </a:xfrm>
        </p:grpSpPr>
        <p:sp>
          <p:nvSpPr>
            <p:cNvPr id="867" name="Google Shape;867;p11"/>
            <p:cNvSpPr/>
            <p:nvPr/>
          </p:nvSpPr>
          <p:spPr>
            <a:xfrm>
              <a:off x="5190525" y="-130200"/>
              <a:ext cx="3219000" cy="22077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11"/>
            <p:cNvSpPr txBox="1"/>
            <p:nvPr/>
          </p:nvSpPr>
          <p:spPr>
            <a:xfrm>
              <a:off x="5143789" y="107860"/>
              <a:ext cx="3318827" cy="17771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91440" marR="0" lvl="0" indent="-9525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Twentieth Century"/>
                <a:buChar char=" "/>
              </a:pPr>
              <a:r>
                <a:rPr lang="en" sz="1500" b="1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rPr>
                <a:t>3 UNITS</a:t>
              </a: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91440" marR="0" lvl="0" indent="-9525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Twentieth Century"/>
                <a:buChar char=" "/>
              </a:pPr>
              <a:r>
                <a:rPr lang="en" sz="1500" b="1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rPr>
                <a:t>Grading: S/NC</a:t>
              </a:r>
              <a:endParaRPr sz="15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  <a:p>
              <a:pPr marL="91440" marR="0" lvl="0" indent="-9525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Twentieth Century"/>
                <a:buChar char=" "/>
              </a:pPr>
              <a:r>
                <a:rPr lang="en" sz="1500" b="1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rPr>
                <a:t> (80% is a passing grade)</a:t>
              </a:r>
              <a:endParaRPr sz="15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  <a:p>
              <a:pPr marL="91440" marR="0" lvl="0" indent="-9525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Twentieth Century"/>
                <a:buChar char=" "/>
              </a:pPr>
              <a:r>
                <a:rPr lang="en" sz="1500" b="1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rPr>
                <a:t>Prerequisite: Math Placement Assessment (MPA)</a:t>
              </a: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69" name="Google Shape;869;p11"/>
          <p:cNvPicPr preferRelativeResize="0"/>
          <p:nvPr/>
        </p:nvPicPr>
        <p:blipFill rotWithShape="1">
          <a:blip r:embed="rId4">
            <a:alphaModFix/>
          </a:blip>
          <a:srcRect b="14383"/>
          <a:stretch/>
        </p:blipFill>
        <p:spPr>
          <a:xfrm>
            <a:off x="7048513" y="1937809"/>
            <a:ext cx="2256655" cy="3071610"/>
          </a:xfrm>
          <a:prstGeom prst="rect">
            <a:avLst/>
          </a:prstGeom>
          <a:noFill/>
          <a:ln>
            <a:noFill/>
          </a:ln>
        </p:spPr>
      </p:pic>
      <p:sp>
        <p:nvSpPr>
          <p:cNvPr id="870" name="Google Shape;870;p11"/>
          <p:cNvSpPr/>
          <p:nvPr/>
        </p:nvSpPr>
        <p:spPr>
          <a:xfrm rot="-552629">
            <a:off x="348753" y="3575253"/>
            <a:ext cx="798232" cy="752265"/>
          </a:xfrm>
          <a:custGeom>
            <a:avLst/>
            <a:gdLst/>
            <a:ahLst/>
            <a:cxnLst/>
            <a:rect l="l" t="t" r="r" b="b"/>
            <a:pathLst>
              <a:path w="10335" h="8403" extrusionOk="0">
                <a:moveTo>
                  <a:pt x="4729" y="0"/>
                </a:moveTo>
                <a:cubicBezTo>
                  <a:pt x="3990" y="0"/>
                  <a:pt x="3259" y="131"/>
                  <a:pt x="2554" y="465"/>
                </a:cubicBezTo>
                <a:cubicBezTo>
                  <a:pt x="0" y="1711"/>
                  <a:pt x="152" y="4659"/>
                  <a:pt x="1611" y="6726"/>
                </a:cubicBezTo>
                <a:cubicBezTo>
                  <a:pt x="2388" y="7794"/>
                  <a:pt x="3474" y="8403"/>
                  <a:pt x="4617" y="8403"/>
                </a:cubicBezTo>
                <a:cubicBezTo>
                  <a:pt x="5264" y="8403"/>
                  <a:pt x="5929" y="8208"/>
                  <a:pt x="6566" y="7790"/>
                </a:cubicBezTo>
                <a:cubicBezTo>
                  <a:pt x="8055" y="6817"/>
                  <a:pt x="8967" y="5176"/>
                  <a:pt x="9970" y="3778"/>
                </a:cubicBezTo>
                <a:cubicBezTo>
                  <a:pt x="10244" y="3413"/>
                  <a:pt x="10335" y="2988"/>
                  <a:pt x="10244" y="2562"/>
                </a:cubicBezTo>
                <a:cubicBezTo>
                  <a:pt x="10335" y="1893"/>
                  <a:pt x="9940" y="1255"/>
                  <a:pt x="9301" y="1073"/>
                </a:cubicBezTo>
                <a:cubicBezTo>
                  <a:pt x="7860" y="578"/>
                  <a:pt x="6279" y="0"/>
                  <a:pt x="4729" y="0"/>
                </a:cubicBezTo>
                <a:close/>
              </a:path>
            </a:pathLst>
          </a:custGeom>
          <a:solidFill>
            <a:srgbClr val="FFD6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11"/>
          <p:cNvSpPr/>
          <p:nvPr/>
        </p:nvSpPr>
        <p:spPr>
          <a:xfrm rot="5377458">
            <a:off x="379694" y="3081248"/>
            <a:ext cx="457510" cy="381079"/>
          </a:xfrm>
          <a:prstGeom prst="ellipse">
            <a:avLst/>
          </a:prstGeom>
          <a:solidFill>
            <a:srgbClr val="FF922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12"/>
          <p:cNvSpPr txBox="1">
            <a:spLocks noGrp="1"/>
          </p:cNvSpPr>
          <p:nvPr>
            <p:ph type="title"/>
          </p:nvPr>
        </p:nvSpPr>
        <p:spPr>
          <a:xfrm>
            <a:off x="805200" y="321262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MATH PROGRESSION</a:t>
            </a:r>
            <a:endParaRPr/>
          </a:p>
        </p:txBody>
      </p:sp>
      <p:sp>
        <p:nvSpPr>
          <p:cNvPr id="877" name="Google Shape;877;p12"/>
          <p:cNvSpPr/>
          <p:nvPr/>
        </p:nvSpPr>
        <p:spPr>
          <a:xfrm>
            <a:off x="264310" y="321250"/>
            <a:ext cx="540900" cy="54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2"/>
          <p:cNvSpPr/>
          <p:nvPr/>
        </p:nvSpPr>
        <p:spPr>
          <a:xfrm>
            <a:off x="2473869" y="1184081"/>
            <a:ext cx="2017819" cy="702845"/>
          </a:xfrm>
          <a:custGeom>
            <a:avLst/>
            <a:gdLst/>
            <a:ahLst/>
            <a:cxnLst/>
            <a:rect l="l" t="t" r="r" b="b"/>
            <a:pathLst>
              <a:path w="2397805" h="959122" extrusionOk="0">
                <a:moveTo>
                  <a:pt x="0" y="0"/>
                </a:moveTo>
                <a:lnTo>
                  <a:pt x="1918244" y="0"/>
                </a:lnTo>
                <a:lnTo>
                  <a:pt x="2397805" y="479561"/>
                </a:lnTo>
                <a:lnTo>
                  <a:pt x="1918244" y="959122"/>
                </a:lnTo>
                <a:lnTo>
                  <a:pt x="0" y="959122"/>
                </a:lnTo>
                <a:lnTo>
                  <a:pt x="479561" y="479561"/>
                </a:lnTo>
                <a:lnTo>
                  <a:pt x="0" y="0"/>
                </a:lnTo>
                <a:close/>
              </a:path>
            </a:pathLst>
          </a:custGeom>
          <a:solidFill>
            <a:srgbClr val="F8E577"/>
          </a:solidFill>
          <a:ln w="158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79550" tIns="33325" rIns="512875" bIns="333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Pre-Cal</a:t>
            </a:r>
            <a:endParaRPr sz="11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2"/>
          <p:cNvSpPr/>
          <p:nvPr/>
        </p:nvSpPr>
        <p:spPr>
          <a:xfrm>
            <a:off x="660343" y="1184081"/>
            <a:ext cx="2082857" cy="702845"/>
          </a:xfrm>
          <a:custGeom>
            <a:avLst/>
            <a:gdLst/>
            <a:ahLst/>
            <a:cxnLst/>
            <a:rect l="l" t="t" r="r" b="b"/>
            <a:pathLst>
              <a:path w="2397805" h="959122" extrusionOk="0">
                <a:moveTo>
                  <a:pt x="0" y="0"/>
                </a:moveTo>
                <a:lnTo>
                  <a:pt x="1918244" y="0"/>
                </a:lnTo>
                <a:lnTo>
                  <a:pt x="2397805" y="479561"/>
                </a:lnTo>
                <a:lnTo>
                  <a:pt x="1918244" y="959122"/>
                </a:lnTo>
                <a:lnTo>
                  <a:pt x="0" y="959122"/>
                </a:lnTo>
                <a:lnTo>
                  <a:pt x="479561" y="479561"/>
                </a:lnTo>
                <a:lnTo>
                  <a:pt x="0" y="0"/>
                </a:lnTo>
                <a:close/>
              </a:path>
            </a:pathLst>
          </a:custGeom>
          <a:solidFill>
            <a:srgbClr val="F8E577"/>
          </a:solidFill>
          <a:ln w="158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79550" tIns="33325" rIns="512875" bIns="333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MATH003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College Math Fundamentals</a:t>
            </a:r>
            <a:endParaRPr sz="11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0" name="Google Shape;880;p12"/>
          <p:cNvSpPr/>
          <p:nvPr/>
        </p:nvSpPr>
        <p:spPr>
          <a:xfrm>
            <a:off x="4355286" y="1199961"/>
            <a:ext cx="1944900" cy="702900"/>
          </a:xfrm>
          <a:prstGeom prst="chevron">
            <a:avLst>
              <a:gd name="adj" fmla="val 50000"/>
            </a:avLst>
          </a:prstGeom>
          <a:solidFill>
            <a:srgbClr val="528FC5"/>
          </a:solidFill>
          <a:ln w="158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81" name="Google Shape;881;p12"/>
          <p:cNvGrpSpPr/>
          <p:nvPr/>
        </p:nvGrpSpPr>
        <p:grpSpPr>
          <a:xfrm>
            <a:off x="6229849" y="1200011"/>
            <a:ext cx="1872760" cy="702828"/>
            <a:chOff x="4318018" y="823458"/>
            <a:chExt cx="2397900" cy="959100"/>
          </a:xfrm>
        </p:grpSpPr>
        <p:sp>
          <p:nvSpPr>
            <p:cNvPr id="882" name="Google Shape;882;p12"/>
            <p:cNvSpPr/>
            <p:nvPr/>
          </p:nvSpPr>
          <p:spPr>
            <a:xfrm>
              <a:off x="4318018" y="823458"/>
              <a:ext cx="2397900" cy="959100"/>
            </a:xfrm>
            <a:prstGeom prst="chevron">
              <a:avLst>
                <a:gd name="adj" fmla="val 50000"/>
              </a:avLst>
            </a:prstGeom>
            <a:solidFill>
              <a:srgbClr val="528FC5"/>
            </a:solidFill>
            <a:ln w="158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12"/>
            <p:cNvSpPr txBox="1"/>
            <p:nvPr/>
          </p:nvSpPr>
          <p:spPr>
            <a:xfrm>
              <a:off x="4793501" y="866224"/>
              <a:ext cx="1442700" cy="868500"/>
            </a:xfrm>
            <a:prstGeom prst="rect">
              <a:avLst/>
            </a:prstGeom>
            <a:solidFill>
              <a:srgbClr val="528FC5"/>
            </a:solidFill>
            <a:ln>
              <a:noFill/>
            </a:ln>
          </p:spPr>
          <p:txBody>
            <a:bodyPr spcFirstLastPara="1" wrap="square" lIns="100000" tIns="33325" rIns="33325" bIns="3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1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Beyond Calculus</a:t>
              </a:r>
              <a:endParaRPr sz="1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4" name="Google Shape;884;p12"/>
          <p:cNvSpPr txBox="1"/>
          <p:nvPr/>
        </p:nvSpPr>
        <p:spPr>
          <a:xfrm>
            <a:off x="534750" y="2208849"/>
            <a:ext cx="8209500" cy="28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life-science majors are calculus-based and requires completion through second quarter Calculus. </a:t>
            </a:r>
            <a:br>
              <a:rPr lang="en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Math and physical majors will require beyond single variable Calculus.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Your MPA score or your AP credit will determine your appropriate placement. </a:t>
            </a:r>
            <a:r>
              <a:rPr lang="en" sz="1200" b="0" i="0" u="none" strike="noStrike" cap="none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Your AP Calculus score will override the MPA placement score if higher.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" sz="12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MATH placement scores may place students in MATH 006A and MATH 06LA and final grades, will determine next MATH requirements.  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Char char="●"/>
            </a:pPr>
            <a:r>
              <a:rPr lang="en" sz="1800" b="0" i="1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If you do not have AP credit and haven’t taken the MPA, then do so ASAP.</a:t>
            </a:r>
            <a:endParaRPr sz="1800" b="0" i="1" u="none" strike="noStrike" cap="none">
              <a:solidFill>
                <a:srgbClr val="2E2B2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42900" algn="l" rtl="0">
              <a:lnSpc>
                <a:spcPct val="80000"/>
              </a:lnSpc>
              <a:spcBef>
                <a:spcPts val="1400"/>
              </a:spcBef>
              <a:spcAft>
                <a:spcPts val="1000"/>
              </a:spcAft>
              <a:buClr>
                <a:srgbClr val="FF0000"/>
              </a:buClr>
              <a:buSzPts val="1800"/>
              <a:buFont typeface="Arial"/>
              <a:buChar char="○"/>
            </a:pPr>
            <a:r>
              <a:rPr lang="en" sz="1800" b="0" i="1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Visit the Academic Resource Center’s Website (arc.ucr.edu) for test information and deadlines.</a:t>
            </a:r>
            <a:endParaRPr sz="1800" b="0" i="1" u="none" strike="noStrike" cap="none">
              <a:solidFill>
                <a:srgbClr val="2E2B2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5" name="Google Shape;885;p12"/>
          <p:cNvSpPr/>
          <p:nvPr/>
        </p:nvSpPr>
        <p:spPr>
          <a:xfrm>
            <a:off x="3532675" y="566575"/>
            <a:ext cx="5611200" cy="777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12"/>
          <p:cNvSpPr txBox="1"/>
          <p:nvPr/>
        </p:nvSpPr>
        <p:spPr>
          <a:xfrm>
            <a:off x="4972542" y="1459025"/>
            <a:ext cx="9831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Calculus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g3f545059854_6_0"/>
          <p:cNvSpPr/>
          <p:nvPr/>
        </p:nvSpPr>
        <p:spPr>
          <a:xfrm>
            <a:off x="6728665" y="564713"/>
            <a:ext cx="1934700" cy="4064100"/>
          </a:xfrm>
          <a:prstGeom prst="roundRect">
            <a:avLst>
              <a:gd name="adj" fmla="val 10000"/>
            </a:avLst>
          </a:prstGeom>
          <a:solidFill>
            <a:srgbClr val="FBEFCA"/>
          </a:solidFill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g3f545059854_6_0"/>
          <p:cNvSpPr txBox="1">
            <a:spLocks noGrp="1"/>
          </p:cNvSpPr>
          <p:nvPr>
            <p:ph type="subTitle" idx="1"/>
          </p:nvPr>
        </p:nvSpPr>
        <p:spPr>
          <a:xfrm>
            <a:off x="150019" y="121444"/>
            <a:ext cx="8879700" cy="49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b="1"/>
              <a:t>MATH PROGRESSION FIRST YEAR: LIFE SCIENCES</a:t>
            </a:r>
            <a:endParaRPr/>
          </a:p>
        </p:txBody>
      </p:sp>
      <p:sp>
        <p:nvSpPr>
          <p:cNvPr id="893" name="Google Shape;893;g3f545059854_6_0"/>
          <p:cNvSpPr txBox="1"/>
          <p:nvPr/>
        </p:nvSpPr>
        <p:spPr>
          <a:xfrm>
            <a:off x="6728669" y="564713"/>
            <a:ext cx="19347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825" tIns="163825" rIns="163825" bIns="1638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" sz="4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Fall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g3f545059854_6_0"/>
          <p:cNvSpPr/>
          <p:nvPr/>
        </p:nvSpPr>
        <p:spPr>
          <a:xfrm>
            <a:off x="2722645" y="2612708"/>
            <a:ext cx="1547700" cy="591900"/>
          </a:xfrm>
          <a:prstGeom prst="roundRect">
            <a:avLst>
              <a:gd name="adj" fmla="val 10000"/>
            </a:avLst>
          </a:prstGeom>
          <a:solidFill>
            <a:schemeClr val="lt1"/>
          </a:solidFill>
          <a:ln w="381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MATH007A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95" name="Google Shape;895;g3f545059854_6_0"/>
          <p:cNvGrpSpPr/>
          <p:nvPr/>
        </p:nvGrpSpPr>
        <p:grpSpPr>
          <a:xfrm>
            <a:off x="449894" y="564688"/>
            <a:ext cx="7980801" cy="4064162"/>
            <a:chOff x="744" y="-62"/>
            <a:chExt cx="7980801" cy="4064162"/>
          </a:xfrm>
        </p:grpSpPr>
        <p:sp>
          <p:nvSpPr>
            <p:cNvPr id="896" name="Google Shape;896;g3f545059854_6_0"/>
            <p:cNvSpPr/>
            <p:nvPr/>
          </p:nvSpPr>
          <p:spPr>
            <a:xfrm>
              <a:off x="744" y="0"/>
              <a:ext cx="1934700" cy="4064100"/>
            </a:xfrm>
            <a:prstGeom prst="roundRect">
              <a:avLst>
                <a:gd name="adj" fmla="val 10000"/>
              </a:avLst>
            </a:prstGeom>
            <a:solidFill>
              <a:srgbClr val="FBEFCA"/>
            </a:solidFill>
            <a:ln w="9525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g3f545059854_6_0"/>
            <p:cNvSpPr txBox="1"/>
            <p:nvPr/>
          </p:nvSpPr>
          <p:spPr>
            <a:xfrm>
              <a:off x="744" y="0"/>
              <a:ext cx="1934700" cy="121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3825" tIns="163825" rIns="163825" bIns="1638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300"/>
                <a:buFont typeface="Arial"/>
                <a:buNone/>
              </a:pPr>
              <a:r>
                <a:rPr lang="en" sz="4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Fall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g3f545059854_6_0"/>
            <p:cNvSpPr/>
            <p:nvPr/>
          </p:nvSpPr>
          <p:spPr>
            <a:xfrm>
              <a:off x="194220" y="1219299"/>
              <a:ext cx="1547700" cy="591900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381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g3f545059854_6_0"/>
            <p:cNvSpPr txBox="1"/>
            <p:nvPr/>
          </p:nvSpPr>
          <p:spPr>
            <a:xfrm>
              <a:off x="211560" y="1236639"/>
              <a:ext cx="1513200" cy="55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000" tIns="24750" rIns="33000" bIns="2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MATH003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g3f545059854_6_0"/>
            <p:cNvSpPr/>
            <p:nvPr/>
          </p:nvSpPr>
          <p:spPr>
            <a:xfrm>
              <a:off x="228625" y="2884850"/>
              <a:ext cx="1513200" cy="591900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381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MATH007A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g3f545059854_6_0"/>
            <p:cNvSpPr/>
            <p:nvPr/>
          </p:nvSpPr>
          <p:spPr>
            <a:xfrm>
              <a:off x="194270" y="2052066"/>
              <a:ext cx="1547700" cy="591900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381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MATH005A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g3f545059854_6_0"/>
            <p:cNvSpPr/>
            <p:nvPr/>
          </p:nvSpPr>
          <p:spPr>
            <a:xfrm>
              <a:off x="6433845" y="1219300"/>
              <a:ext cx="1547700" cy="591900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381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MATH007A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g3f545059854_6_0"/>
            <p:cNvSpPr/>
            <p:nvPr/>
          </p:nvSpPr>
          <p:spPr>
            <a:xfrm>
              <a:off x="2080617" y="0"/>
              <a:ext cx="1934700" cy="4064100"/>
            </a:xfrm>
            <a:prstGeom prst="roundRect">
              <a:avLst>
                <a:gd name="adj" fmla="val 10000"/>
              </a:avLst>
            </a:prstGeom>
            <a:solidFill>
              <a:srgbClr val="FBEFCA"/>
            </a:solidFill>
            <a:ln w="9525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g3f545059854_6_0"/>
            <p:cNvSpPr txBox="1"/>
            <p:nvPr/>
          </p:nvSpPr>
          <p:spPr>
            <a:xfrm>
              <a:off x="2080617" y="0"/>
              <a:ext cx="1934700" cy="121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3825" tIns="163825" rIns="163825" bIns="1638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300"/>
                <a:buFont typeface="Arial"/>
                <a:buNone/>
              </a:pPr>
              <a:r>
                <a:rPr lang="en" sz="4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Winter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g3f545059854_6_0"/>
            <p:cNvSpPr/>
            <p:nvPr/>
          </p:nvSpPr>
          <p:spPr>
            <a:xfrm>
              <a:off x="2274100" y="1219300"/>
              <a:ext cx="1513200" cy="591900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381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MATH006A (6LA)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g3f545059854_6_0"/>
            <p:cNvSpPr/>
            <p:nvPr/>
          </p:nvSpPr>
          <p:spPr>
            <a:xfrm>
              <a:off x="2301162" y="2876600"/>
              <a:ext cx="1513200" cy="591900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381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MATH007B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g3f545059854_6_0"/>
            <p:cNvSpPr/>
            <p:nvPr/>
          </p:nvSpPr>
          <p:spPr>
            <a:xfrm>
              <a:off x="4180065" y="-62"/>
              <a:ext cx="1934700" cy="4064100"/>
            </a:xfrm>
            <a:prstGeom prst="roundRect">
              <a:avLst>
                <a:gd name="adj" fmla="val 10000"/>
              </a:avLst>
            </a:prstGeom>
            <a:solidFill>
              <a:srgbClr val="FBEFCA"/>
            </a:solidFill>
            <a:ln w="9525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g3f545059854_6_0"/>
            <p:cNvSpPr txBox="1"/>
            <p:nvPr/>
          </p:nvSpPr>
          <p:spPr>
            <a:xfrm>
              <a:off x="4160490" y="0"/>
              <a:ext cx="1934700" cy="121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3825" tIns="163825" rIns="163825" bIns="1638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300"/>
                <a:buFont typeface="Arial"/>
                <a:buNone/>
              </a:pPr>
              <a:r>
                <a:rPr lang="en" sz="4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Spring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g3f545059854_6_0"/>
            <p:cNvSpPr/>
            <p:nvPr/>
          </p:nvSpPr>
          <p:spPr>
            <a:xfrm>
              <a:off x="4353966" y="1219299"/>
              <a:ext cx="1547700" cy="591900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381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g3f545059854_6_0"/>
            <p:cNvSpPr txBox="1"/>
            <p:nvPr/>
          </p:nvSpPr>
          <p:spPr>
            <a:xfrm>
              <a:off x="4371306" y="1236639"/>
              <a:ext cx="1513200" cy="55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000" tIns="24750" rIns="33000" bIns="2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MATH006B (6LB)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g3f545059854_6_0"/>
            <p:cNvSpPr/>
            <p:nvPr/>
          </p:nvSpPr>
          <p:spPr>
            <a:xfrm>
              <a:off x="4373566" y="2047929"/>
              <a:ext cx="1547700" cy="591900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381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MATH007B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g3f545059854_6_0"/>
            <p:cNvSpPr/>
            <p:nvPr/>
          </p:nvSpPr>
          <p:spPr>
            <a:xfrm>
              <a:off x="4373576" y="2876538"/>
              <a:ext cx="1616400" cy="591900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381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Consult w/advisor for additional math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13" name="Google Shape;913;g3f545059854_6_0"/>
          <p:cNvSpPr/>
          <p:nvPr/>
        </p:nvSpPr>
        <p:spPr>
          <a:xfrm>
            <a:off x="2736762" y="2612700"/>
            <a:ext cx="1519500" cy="591900"/>
          </a:xfrm>
          <a:prstGeom prst="roundRect">
            <a:avLst>
              <a:gd name="adj" fmla="val 10000"/>
            </a:avLst>
          </a:prstGeom>
          <a:solidFill>
            <a:schemeClr val="lt1"/>
          </a:solidFill>
          <a:ln w="381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MATH007A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4" name="Google Shape;914;g3f545059854_6_0"/>
          <p:cNvSpPr/>
          <p:nvPr/>
        </p:nvSpPr>
        <p:spPr>
          <a:xfrm>
            <a:off x="2228244" y="1913778"/>
            <a:ext cx="458700" cy="2583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B29A1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5" name="Google Shape;915;g3f545059854_6_0"/>
          <p:cNvSpPr/>
          <p:nvPr/>
        </p:nvSpPr>
        <p:spPr>
          <a:xfrm>
            <a:off x="4308957" y="1913763"/>
            <a:ext cx="458700" cy="2583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B29A1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g3f545059854_6_0"/>
          <p:cNvSpPr/>
          <p:nvPr/>
        </p:nvSpPr>
        <p:spPr>
          <a:xfrm>
            <a:off x="6389669" y="1913768"/>
            <a:ext cx="458700" cy="2583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B29A1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g3f545059854_6_0"/>
          <p:cNvSpPr/>
          <p:nvPr/>
        </p:nvSpPr>
        <p:spPr>
          <a:xfrm>
            <a:off x="2228244" y="2745105"/>
            <a:ext cx="458700" cy="2583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B29A1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g3f545059854_6_0"/>
          <p:cNvSpPr/>
          <p:nvPr/>
        </p:nvSpPr>
        <p:spPr>
          <a:xfrm>
            <a:off x="4306051" y="2779493"/>
            <a:ext cx="458700" cy="2583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B29A1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g3f545059854_6_0"/>
          <p:cNvSpPr/>
          <p:nvPr/>
        </p:nvSpPr>
        <p:spPr>
          <a:xfrm>
            <a:off x="2263951" y="3576424"/>
            <a:ext cx="458700" cy="2583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B29A1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g3f545059854_6_0"/>
          <p:cNvSpPr/>
          <p:nvPr/>
        </p:nvSpPr>
        <p:spPr>
          <a:xfrm>
            <a:off x="4308951" y="3576427"/>
            <a:ext cx="458700" cy="2583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B29A1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g3f545059854_6_33"/>
          <p:cNvSpPr txBox="1">
            <a:spLocks noGrp="1"/>
          </p:cNvSpPr>
          <p:nvPr>
            <p:ph type="subTitle" idx="1"/>
          </p:nvPr>
        </p:nvSpPr>
        <p:spPr>
          <a:xfrm>
            <a:off x="150019" y="121444"/>
            <a:ext cx="8879700" cy="49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b="1"/>
              <a:t>MATH PROGRESSION FIRST YEAR: Math &amp; Physical Sciences</a:t>
            </a:r>
            <a:endParaRPr/>
          </a:p>
        </p:txBody>
      </p:sp>
      <p:sp>
        <p:nvSpPr>
          <p:cNvPr id="926" name="Google Shape;926;g3f545059854_6_33"/>
          <p:cNvSpPr/>
          <p:nvPr/>
        </p:nvSpPr>
        <p:spPr>
          <a:xfrm>
            <a:off x="6961740" y="539663"/>
            <a:ext cx="1934700" cy="4064100"/>
          </a:xfrm>
          <a:prstGeom prst="roundRect">
            <a:avLst>
              <a:gd name="adj" fmla="val 10000"/>
            </a:avLst>
          </a:prstGeom>
          <a:solidFill>
            <a:srgbClr val="CBC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7" name="Google Shape;927;g3f545059854_6_33"/>
          <p:cNvSpPr txBox="1"/>
          <p:nvPr/>
        </p:nvSpPr>
        <p:spPr>
          <a:xfrm>
            <a:off x="6869694" y="572725"/>
            <a:ext cx="19347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825" tIns="163825" rIns="163825" bIns="1638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" sz="4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Fall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28" name="Google Shape;928;g3f545059854_6_33"/>
          <p:cNvGrpSpPr/>
          <p:nvPr/>
        </p:nvGrpSpPr>
        <p:grpSpPr>
          <a:xfrm>
            <a:off x="369931" y="539675"/>
            <a:ext cx="8395759" cy="4064100"/>
            <a:chOff x="-1155706" y="0"/>
            <a:chExt cx="8157558" cy="4064100"/>
          </a:xfrm>
        </p:grpSpPr>
        <p:sp>
          <p:nvSpPr>
            <p:cNvPr id="929" name="Google Shape;929;g3f545059854_6_33"/>
            <p:cNvSpPr/>
            <p:nvPr/>
          </p:nvSpPr>
          <p:spPr>
            <a:xfrm>
              <a:off x="-1155706" y="0"/>
              <a:ext cx="1934700" cy="4064100"/>
            </a:xfrm>
            <a:prstGeom prst="roundRect">
              <a:avLst>
                <a:gd name="adj" fmla="val 10000"/>
              </a:avLst>
            </a:prstGeom>
            <a:solidFill>
              <a:srgbClr val="CBCD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g3f545059854_6_33"/>
            <p:cNvSpPr txBox="1"/>
            <p:nvPr/>
          </p:nvSpPr>
          <p:spPr>
            <a:xfrm>
              <a:off x="-1129506" y="24975"/>
              <a:ext cx="1934700" cy="121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3825" tIns="163825" rIns="163825" bIns="1638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300"/>
                <a:buFont typeface="Arial"/>
                <a:buNone/>
              </a:pPr>
              <a:r>
                <a:rPr lang="en" sz="4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Fall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g3f545059854_6_33"/>
            <p:cNvSpPr/>
            <p:nvPr/>
          </p:nvSpPr>
          <p:spPr>
            <a:xfrm>
              <a:off x="-1053080" y="1131724"/>
              <a:ext cx="1547700" cy="591900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38100" cap="flat" cmpd="sng">
              <a:solidFill>
                <a:srgbClr val="18314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MATH003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g3f545059854_6_33"/>
            <p:cNvSpPr/>
            <p:nvPr/>
          </p:nvSpPr>
          <p:spPr>
            <a:xfrm>
              <a:off x="-1059425" y="1947975"/>
              <a:ext cx="1554000" cy="591900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38100" cap="flat" cmpd="sng">
              <a:solidFill>
                <a:srgbClr val="18314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MATH005A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g3f545059854_6_33"/>
            <p:cNvSpPr/>
            <p:nvPr/>
          </p:nvSpPr>
          <p:spPr>
            <a:xfrm>
              <a:off x="1009529" y="0"/>
              <a:ext cx="1934700" cy="4064100"/>
            </a:xfrm>
            <a:prstGeom prst="roundRect">
              <a:avLst>
                <a:gd name="adj" fmla="val 10000"/>
              </a:avLst>
            </a:prstGeom>
            <a:solidFill>
              <a:srgbClr val="CBCD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g3f545059854_6_33"/>
            <p:cNvSpPr txBox="1"/>
            <p:nvPr/>
          </p:nvSpPr>
          <p:spPr>
            <a:xfrm>
              <a:off x="975429" y="24975"/>
              <a:ext cx="1934700" cy="121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3825" tIns="163825" rIns="163825" bIns="1638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300"/>
                <a:buFont typeface="Arial"/>
                <a:buNone/>
              </a:pPr>
              <a:r>
                <a:rPr lang="en" sz="4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Winter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g3f545059854_6_33"/>
            <p:cNvSpPr/>
            <p:nvPr/>
          </p:nvSpPr>
          <p:spPr>
            <a:xfrm>
              <a:off x="1189918" y="1131662"/>
              <a:ext cx="1547700" cy="591900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38100" cap="flat" cmpd="sng">
              <a:solidFill>
                <a:srgbClr val="18314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MATH006A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g3f545059854_6_33"/>
            <p:cNvSpPr/>
            <p:nvPr/>
          </p:nvSpPr>
          <p:spPr>
            <a:xfrm>
              <a:off x="1162962" y="1947925"/>
              <a:ext cx="1627800" cy="591900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38100" cap="flat" cmpd="sng">
              <a:solidFill>
                <a:srgbClr val="18314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MATH005B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g3f545059854_6_33"/>
            <p:cNvSpPr/>
            <p:nvPr/>
          </p:nvSpPr>
          <p:spPr>
            <a:xfrm>
              <a:off x="1201718" y="2764216"/>
              <a:ext cx="1547700" cy="591900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38100" cap="flat" cmpd="sng">
              <a:solidFill>
                <a:srgbClr val="18314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MATH009B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g3f545059854_6_33"/>
            <p:cNvSpPr/>
            <p:nvPr/>
          </p:nvSpPr>
          <p:spPr>
            <a:xfrm>
              <a:off x="3129304" y="0"/>
              <a:ext cx="1934700" cy="4064100"/>
            </a:xfrm>
            <a:prstGeom prst="roundRect">
              <a:avLst>
                <a:gd name="adj" fmla="val 10000"/>
              </a:avLst>
            </a:prstGeom>
            <a:solidFill>
              <a:srgbClr val="CBCD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g3f545059854_6_33"/>
            <p:cNvSpPr txBox="1"/>
            <p:nvPr/>
          </p:nvSpPr>
          <p:spPr>
            <a:xfrm>
              <a:off x="3148540" y="24975"/>
              <a:ext cx="1934700" cy="121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3825" tIns="163825" rIns="163825" bIns="1638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300"/>
                <a:buFont typeface="Arial"/>
                <a:buNone/>
              </a:pPr>
              <a:r>
                <a:rPr lang="en" sz="4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Spring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g3f545059854_6_33"/>
            <p:cNvSpPr/>
            <p:nvPr/>
          </p:nvSpPr>
          <p:spPr>
            <a:xfrm>
              <a:off x="3330250" y="1153325"/>
              <a:ext cx="1627800" cy="591900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38100" cap="flat" cmpd="sng">
              <a:solidFill>
                <a:srgbClr val="18314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MATH006B (6LB)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g3f545059854_6_33"/>
            <p:cNvSpPr/>
            <p:nvPr/>
          </p:nvSpPr>
          <p:spPr>
            <a:xfrm>
              <a:off x="5374052" y="1131075"/>
              <a:ext cx="1627800" cy="591900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38100" cap="flat" cmpd="sng">
              <a:solidFill>
                <a:srgbClr val="18314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MATH009A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g3f545059854_6_33"/>
            <p:cNvSpPr/>
            <p:nvPr/>
          </p:nvSpPr>
          <p:spPr>
            <a:xfrm>
              <a:off x="3387647" y="1969550"/>
              <a:ext cx="1503900" cy="591900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38100" cap="flat" cmpd="sng">
              <a:solidFill>
                <a:srgbClr val="18314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MATH005C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g3f545059854_6_33"/>
            <p:cNvSpPr/>
            <p:nvPr/>
          </p:nvSpPr>
          <p:spPr>
            <a:xfrm>
              <a:off x="-1007713" y="2764225"/>
              <a:ext cx="1502400" cy="591900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38100" cap="flat" cmpd="sng">
              <a:solidFill>
                <a:srgbClr val="18314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MATH009A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44" name="Google Shape;944;g3f545059854_6_33"/>
          <p:cNvSpPr/>
          <p:nvPr/>
        </p:nvSpPr>
        <p:spPr>
          <a:xfrm>
            <a:off x="2164125" y="1864250"/>
            <a:ext cx="487200" cy="204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8E577"/>
          </a:solidFill>
          <a:ln w="19050" cap="flat" cmpd="sng">
            <a:solidFill>
              <a:srgbClr val="10202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5" name="Google Shape;945;g3f545059854_6_33"/>
          <p:cNvSpPr/>
          <p:nvPr/>
        </p:nvSpPr>
        <p:spPr>
          <a:xfrm>
            <a:off x="5045943" y="3285591"/>
            <a:ext cx="1547700" cy="591900"/>
          </a:xfrm>
          <a:prstGeom prst="roundRect">
            <a:avLst>
              <a:gd name="adj" fmla="val 10000"/>
            </a:avLst>
          </a:prstGeom>
          <a:solidFill>
            <a:schemeClr val="lt1"/>
          </a:solidFill>
          <a:ln w="38100" cap="flat" cmpd="sng">
            <a:solidFill>
              <a:srgbClr val="1831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MATH009C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6" name="Google Shape;946;g3f545059854_6_33"/>
          <p:cNvSpPr/>
          <p:nvPr/>
        </p:nvSpPr>
        <p:spPr>
          <a:xfrm>
            <a:off x="4468189" y="1864238"/>
            <a:ext cx="418500" cy="204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8E577"/>
          </a:solidFill>
          <a:ln w="19050" cap="flat" cmpd="sng">
            <a:solidFill>
              <a:srgbClr val="10202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7" name="Google Shape;947;g3f545059854_6_33"/>
          <p:cNvSpPr/>
          <p:nvPr/>
        </p:nvSpPr>
        <p:spPr>
          <a:xfrm>
            <a:off x="6703575" y="1864250"/>
            <a:ext cx="345600" cy="204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8E577"/>
          </a:solidFill>
          <a:ln w="19050" cap="flat" cmpd="sng">
            <a:solidFill>
              <a:srgbClr val="10202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8" name="Google Shape;948;g3f545059854_6_33"/>
          <p:cNvSpPr/>
          <p:nvPr/>
        </p:nvSpPr>
        <p:spPr>
          <a:xfrm>
            <a:off x="2198476" y="2628697"/>
            <a:ext cx="418500" cy="204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8E577"/>
          </a:solidFill>
          <a:ln w="19050" cap="flat" cmpd="sng">
            <a:solidFill>
              <a:srgbClr val="10202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9" name="Google Shape;949;g3f545059854_6_33"/>
          <p:cNvSpPr/>
          <p:nvPr/>
        </p:nvSpPr>
        <p:spPr>
          <a:xfrm>
            <a:off x="4504946" y="2628693"/>
            <a:ext cx="418500" cy="204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8E577"/>
          </a:solidFill>
          <a:ln w="19050" cap="flat" cmpd="sng">
            <a:solidFill>
              <a:srgbClr val="10202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0" name="Google Shape;950;g3f545059854_6_33"/>
          <p:cNvSpPr/>
          <p:nvPr/>
        </p:nvSpPr>
        <p:spPr>
          <a:xfrm>
            <a:off x="2198467" y="3479106"/>
            <a:ext cx="418500" cy="204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8E577"/>
          </a:solidFill>
          <a:ln w="19050" cap="flat" cmpd="sng">
            <a:solidFill>
              <a:srgbClr val="10202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1" name="Google Shape;951;g3f545059854_6_33"/>
          <p:cNvSpPr/>
          <p:nvPr/>
        </p:nvSpPr>
        <p:spPr>
          <a:xfrm>
            <a:off x="4468196" y="3479103"/>
            <a:ext cx="418500" cy="204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8E577"/>
          </a:solidFill>
          <a:ln w="19050" cap="flat" cmpd="sng">
            <a:solidFill>
              <a:srgbClr val="10202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p13"/>
          <p:cNvSpPr txBox="1">
            <a:spLocks noGrp="1"/>
          </p:cNvSpPr>
          <p:nvPr>
            <p:ph type="title"/>
          </p:nvPr>
        </p:nvSpPr>
        <p:spPr>
          <a:xfrm>
            <a:off x="805200" y="321262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WRITING PROGRESSION</a:t>
            </a:r>
            <a:endParaRPr/>
          </a:p>
        </p:txBody>
      </p:sp>
      <p:sp>
        <p:nvSpPr>
          <p:cNvPr id="957" name="Google Shape;957;p13"/>
          <p:cNvSpPr/>
          <p:nvPr/>
        </p:nvSpPr>
        <p:spPr>
          <a:xfrm>
            <a:off x="264310" y="321250"/>
            <a:ext cx="540900" cy="54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13"/>
          <p:cNvSpPr/>
          <p:nvPr/>
        </p:nvSpPr>
        <p:spPr>
          <a:xfrm>
            <a:off x="3879550" y="564550"/>
            <a:ext cx="5264400" cy="798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59" name="Google Shape;959;p13"/>
          <p:cNvGrpSpPr/>
          <p:nvPr/>
        </p:nvGrpSpPr>
        <p:grpSpPr>
          <a:xfrm>
            <a:off x="5046900" y="1223955"/>
            <a:ext cx="2484606" cy="605702"/>
            <a:chOff x="3701905" y="783438"/>
            <a:chExt cx="1815000" cy="726000"/>
          </a:xfrm>
        </p:grpSpPr>
        <p:sp>
          <p:nvSpPr>
            <p:cNvPr id="960" name="Google Shape;960;p13"/>
            <p:cNvSpPr/>
            <p:nvPr/>
          </p:nvSpPr>
          <p:spPr>
            <a:xfrm>
              <a:off x="3701905" y="783438"/>
              <a:ext cx="1815000" cy="726000"/>
            </a:xfrm>
            <a:prstGeom prst="chevron">
              <a:avLst>
                <a:gd name="adj" fmla="val 50000"/>
              </a:avLst>
            </a:prstGeom>
            <a:solidFill>
              <a:srgbClr val="528FC5"/>
            </a:solidFill>
            <a:ln w="158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13"/>
            <p:cNvSpPr txBox="1"/>
            <p:nvPr/>
          </p:nvSpPr>
          <p:spPr>
            <a:xfrm>
              <a:off x="4048204" y="825743"/>
              <a:ext cx="1089000" cy="653100"/>
            </a:xfrm>
            <a:prstGeom prst="rect">
              <a:avLst/>
            </a:prstGeom>
            <a:solidFill>
              <a:srgbClr val="528FC5"/>
            </a:solidFill>
            <a:ln>
              <a:noFill/>
            </a:ln>
          </p:spPr>
          <p:txBody>
            <a:bodyPr spcFirstLastPara="1" wrap="square" lIns="80000" tIns="26650" rIns="26650" bIns="266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E2B21"/>
                </a:buClr>
                <a:buSzPts val="2000"/>
                <a:buFont typeface="Twentieth Century"/>
                <a:buNone/>
              </a:pPr>
              <a:r>
                <a:rPr lang="en" sz="11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First-Year Writing &amp; Composition </a:t>
              </a: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E2B21"/>
                </a:buClr>
                <a:buSzPts val="2000"/>
                <a:buFont typeface="Twentieth Century"/>
                <a:buNone/>
              </a:pPr>
              <a:r>
                <a:rPr lang="en" sz="11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(breadth)</a:t>
              </a:r>
              <a:endParaRPr sz="1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2" name="Google Shape;962;p13"/>
          <p:cNvGrpSpPr/>
          <p:nvPr/>
        </p:nvGrpSpPr>
        <p:grpSpPr>
          <a:xfrm>
            <a:off x="1019485" y="1213312"/>
            <a:ext cx="3074791" cy="517348"/>
            <a:chOff x="3268228" y="766313"/>
            <a:chExt cx="1815000" cy="726000"/>
          </a:xfrm>
        </p:grpSpPr>
        <p:sp>
          <p:nvSpPr>
            <p:cNvPr id="963" name="Google Shape;963;p13"/>
            <p:cNvSpPr/>
            <p:nvPr/>
          </p:nvSpPr>
          <p:spPr>
            <a:xfrm>
              <a:off x="3268228" y="766313"/>
              <a:ext cx="1815000" cy="726000"/>
            </a:xfrm>
            <a:prstGeom prst="chevron">
              <a:avLst>
                <a:gd name="adj" fmla="val 50000"/>
              </a:avLst>
            </a:prstGeom>
            <a:solidFill>
              <a:srgbClr val="F8E577"/>
            </a:solidFill>
            <a:ln w="15875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13"/>
            <p:cNvSpPr txBox="1"/>
            <p:nvPr/>
          </p:nvSpPr>
          <p:spPr>
            <a:xfrm>
              <a:off x="3675092" y="824688"/>
              <a:ext cx="1077000" cy="604200"/>
            </a:xfrm>
            <a:prstGeom prst="rect">
              <a:avLst/>
            </a:prstGeom>
            <a:solidFill>
              <a:srgbClr val="F8E577"/>
            </a:solidFill>
            <a:ln>
              <a:noFill/>
            </a:ln>
          </p:spPr>
          <p:txBody>
            <a:bodyPr spcFirstLastPara="1" wrap="square" lIns="80000" tIns="26650" rIns="26650" bIns="266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100" b="1" i="0" u="none" strike="noStrike" cap="none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Entry-Level Writing Requirements Series</a:t>
              </a:r>
              <a:endParaRPr sz="11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65" name="Google Shape;965;p13"/>
          <p:cNvSpPr txBox="1"/>
          <p:nvPr/>
        </p:nvSpPr>
        <p:spPr>
          <a:xfrm>
            <a:off x="309000" y="2299600"/>
            <a:ext cx="8397000" cy="26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marR="0" lvl="0" indent="-3365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●"/>
            </a:pPr>
            <a:r>
              <a:rPr lang="en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 aware that some writing courses have corresponding labs. You must search &amp; register for these labs separately and they must be included in your registration.</a:t>
            </a:r>
            <a:endParaRPr sz="1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●"/>
            </a:pPr>
            <a:r>
              <a:rPr lang="en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Your Writing Placement Process (WPP) score or your AP credit will determine your appropriate placement. </a:t>
            </a:r>
            <a:r>
              <a:rPr lang="en" sz="1300" b="1" i="0" u="none" strike="noStrike" cap="none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Your AP score will override your WPP score placement if higher. </a:t>
            </a:r>
            <a:endParaRPr sz="1300" b="1" i="0" u="none" strike="noStrike" cap="none">
              <a:solidFill>
                <a:schemeClr val="dk1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●"/>
            </a:pPr>
            <a:r>
              <a:rPr lang="en" sz="1800" b="0" i="1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If you do not have AP credit and haven’t taken the Writing Placement Process exam, then do so ASAP.</a:t>
            </a:r>
            <a:endParaRPr sz="1800" b="0" i="0" u="none" strike="noStrike" cap="none">
              <a:solidFill>
                <a:srgbClr val="2E2B2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○"/>
            </a:pPr>
            <a:r>
              <a:rPr lang="en" sz="1800" b="0" i="1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Visit the University Writing Program Website (</a:t>
            </a:r>
            <a:r>
              <a:rPr lang="en"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uwp.ucr.edu/elwr</a:t>
            </a:r>
            <a:r>
              <a:rPr lang="en" sz="1800" b="0" i="1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) for test information and deadlines.</a:t>
            </a:r>
            <a:endParaRPr sz="1800" b="0" i="1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228600" algn="l" rtl="0">
              <a:lnSpc>
                <a:spcPct val="90000"/>
              </a:lnSpc>
              <a:spcBef>
                <a:spcPts val="2000"/>
              </a:spcBef>
              <a:spcAft>
                <a:spcPts val="1000"/>
              </a:spcAft>
              <a:buClr>
                <a:schemeClr val="dk1"/>
              </a:buClr>
              <a:buSzPts val="2000"/>
              <a:buFont typeface="Arial"/>
              <a:buNone/>
            </a:pPr>
            <a:endParaRPr sz="1500" b="0" i="1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g3f545059854_6_278"/>
          <p:cNvSpPr/>
          <p:nvPr/>
        </p:nvSpPr>
        <p:spPr>
          <a:xfrm>
            <a:off x="6849200" y="539700"/>
            <a:ext cx="1520100" cy="4064100"/>
          </a:xfrm>
          <a:prstGeom prst="roundRect">
            <a:avLst>
              <a:gd name="adj" fmla="val 10000"/>
            </a:avLst>
          </a:prstGeom>
          <a:solidFill>
            <a:srgbClr val="FBEFCA"/>
          </a:solidFill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1" name="Google Shape;971;g3f545059854_6_278"/>
          <p:cNvSpPr txBox="1">
            <a:spLocks noGrp="1"/>
          </p:cNvSpPr>
          <p:nvPr>
            <p:ph type="subTitle" idx="1"/>
          </p:nvPr>
        </p:nvSpPr>
        <p:spPr>
          <a:xfrm>
            <a:off x="150019" y="121444"/>
            <a:ext cx="8879700" cy="49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b="1"/>
              <a:t>WRITING PROGRESSION FIRST YEAR</a:t>
            </a:r>
            <a:endParaRPr/>
          </a:p>
        </p:txBody>
      </p:sp>
      <p:sp>
        <p:nvSpPr>
          <p:cNvPr id="972" name="Google Shape;972;g3f545059854_6_278"/>
          <p:cNvSpPr/>
          <p:nvPr/>
        </p:nvSpPr>
        <p:spPr>
          <a:xfrm>
            <a:off x="5398821" y="3950318"/>
            <a:ext cx="418500" cy="204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8E577"/>
          </a:solidFill>
          <a:ln w="19050" cap="flat" cmpd="sng">
            <a:solidFill>
              <a:srgbClr val="10202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3" name="Google Shape;973;g3f545059854_6_278"/>
          <p:cNvSpPr/>
          <p:nvPr/>
        </p:nvSpPr>
        <p:spPr>
          <a:xfrm>
            <a:off x="5413667" y="3300906"/>
            <a:ext cx="418500" cy="204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8E577"/>
          </a:solidFill>
          <a:ln w="19050" cap="flat" cmpd="sng">
            <a:solidFill>
              <a:srgbClr val="10202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4" name="Google Shape;974;g3f545059854_6_278"/>
          <p:cNvSpPr/>
          <p:nvPr/>
        </p:nvSpPr>
        <p:spPr>
          <a:xfrm>
            <a:off x="5104375" y="564738"/>
            <a:ext cx="1520100" cy="4064100"/>
          </a:xfrm>
          <a:prstGeom prst="roundRect">
            <a:avLst>
              <a:gd name="adj" fmla="val 10000"/>
            </a:avLst>
          </a:prstGeom>
          <a:solidFill>
            <a:srgbClr val="FBEFCA"/>
          </a:solidFill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5" name="Google Shape;975;g3f545059854_6_278"/>
          <p:cNvSpPr txBox="1"/>
          <p:nvPr/>
        </p:nvSpPr>
        <p:spPr>
          <a:xfrm>
            <a:off x="5172525" y="564725"/>
            <a:ext cx="1260900" cy="8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825" tIns="163825" rIns="163825" bIns="1638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Fall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6" name="Google Shape;976;g3f545059854_6_278"/>
          <p:cNvSpPr txBox="1"/>
          <p:nvPr/>
        </p:nvSpPr>
        <p:spPr>
          <a:xfrm>
            <a:off x="6982250" y="556775"/>
            <a:ext cx="1254000" cy="83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825" tIns="163825" rIns="163825" bIns="1638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Winter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77" name="Google Shape;977;g3f545059854_6_278"/>
          <p:cNvGrpSpPr/>
          <p:nvPr/>
        </p:nvGrpSpPr>
        <p:grpSpPr>
          <a:xfrm>
            <a:off x="290649" y="564700"/>
            <a:ext cx="8037802" cy="4064175"/>
            <a:chOff x="749" y="-62"/>
            <a:chExt cx="8037802" cy="4064175"/>
          </a:xfrm>
        </p:grpSpPr>
        <p:sp>
          <p:nvSpPr>
            <p:cNvPr id="978" name="Google Shape;978;g3f545059854_6_278"/>
            <p:cNvSpPr/>
            <p:nvPr/>
          </p:nvSpPr>
          <p:spPr>
            <a:xfrm>
              <a:off x="750" y="13"/>
              <a:ext cx="1513200" cy="4064100"/>
            </a:xfrm>
            <a:prstGeom prst="roundRect">
              <a:avLst>
                <a:gd name="adj" fmla="val 10000"/>
              </a:avLst>
            </a:prstGeom>
            <a:solidFill>
              <a:srgbClr val="FBEFCA"/>
            </a:solidFill>
            <a:ln w="9525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g3f545059854_6_278"/>
            <p:cNvSpPr txBox="1"/>
            <p:nvPr/>
          </p:nvSpPr>
          <p:spPr>
            <a:xfrm>
              <a:off x="749" y="8"/>
              <a:ext cx="1547700" cy="83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3825" tIns="163825" rIns="163825" bIns="1638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300"/>
                <a:buFont typeface="Arial"/>
                <a:buNone/>
              </a:pPr>
              <a:r>
                <a:rPr lang="en" sz="2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Fall</a:t>
              </a:r>
              <a:endPara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g3f545059854_6_278"/>
            <p:cNvSpPr/>
            <p:nvPr/>
          </p:nvSpPr>
          <p:spPr>
            <a:xfrm>
              <a:off x="70199" y="1192288"/>
              <a:ext cx="1375500" cy="591900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25400" cap="flat" cmpd="sng">
              <a:solidFill>
                <a:srgbClr val="DBBD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g3f545059854_6_278"/>
            <p:cNvSpPr txBox="1"/>
            <p:nvPr/>
          </p:nvSpPr>
          <p:spPr>
            <a:xfrm>
              <a:off x="52325" y="1209513"/>
              <a:ext cx="1234200" cy="55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4275" rIns="45700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WRIT001/01L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g3f545059854_6_278"/>
            <p:cNvSpPr/>
            <p:nvPr/>
          </p:nvSpPr>
          <p:spPr>
            <a:xfrm>
              <a:off x="52325" y="1888913"/>
              <a:ext cx="1375500" cy="591900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25400" cap="flat" cmpd="sng">
              <a:solidFill>
                <a:srgbClr val="DBBD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g3f545059854_6_278"/>
            <p:cNvSpPr txBox="1"/>
            <p:nvPr/>
          </p:nvSpPr>
          <p:spPr>
            <a:xfrm>
              <a:off x="52325" y="1906163"/>
              <a:ext cx="1234200" cy="55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4275" rIns="45700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WRIT009/09L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g3f545059854_6_278"/>
            <p:cNvSpPr/>
            <p:nvPr/>
          </p:nvSpPr>
          <p:spPr>
            <a:xfrm>
              <a:off x="6617450" y="1192288"/>
              <a:ext cx="1421100" cy="591900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25400" cap="flat" cmpd="sng">
              <a:solidFill>
                <a:srgbClr val="DBBD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g3f545059854_6_278"/>
            <p:cNvSpPr txBox="1"/>
            <p:nvPr/>
          </p:nvSpPr>
          <p:spPr>
            <a:xfrm>
              <a:off x="6617451" y="1209538"/>
              <a:ext cx="1421100" cy="55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0625" tIns="30475" rIns="40625" bIns="304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WRIT010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r>
                <a:rPr lang="en" sz="1400" b="0" i="0" u="none" strike="noStrike" cap="none" baseline="30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st</a:t>
              </a: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-year writing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g3f545059854_6_278"/>
            <p:cNvSpPr/>
            <p:nvPr/>
          </p:nvSpPr>
          <p:spPr>
            <a:xfrm>
              <a:off x="1688901" y="-62"/>
              <a:ext cx="1375500" cy="4064100"/>
            </a:xfrm>
            <a:prstGeom prst="roundRect">
              <a:avLst>
                <a:gd name="adj" fmla="val 10000"/>
              </a:avLst>
            </a:prstGeom>
            <a:solidFill>
              <a:srgbClr val="FBEFCA"/>
            </a:solidFill>
            <a:ln w="9525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g3f545059854_6_278"/>
            <p:cNvSpPr txBox="1"/>
            <p:nvPr/>
          </p:nvSpPr>
          <p:spPr>
            <a:xfrm>
              <a:off x="1763150" y="13"/>
              <a:ext cx="1254000" cy="83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3825" tIns="163825" rIns="163825" bIns="1638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300"/>
                <a:buFont typeface="Arial"/>
                <a:buNone/>
              </a:pPr>
              <a:r>
                <a:rPr lang="en" sz="2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Winter</a:t>
              </a:r>
              <a:endPara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g3f545059854_6_278"/>
            <p:cNvSpPr/>
            <p:nvPr/>
          </p:nvSpPr>
          <p:spPr>
            <a:xfrm>
              <a:off x="1749650" y="1192263"/>
              <a:ext cx="1254000" cy="591900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25400" cap="flat" cmpd="sng">
              <a:solidFill>
                <a:srgbClr val="DBBD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g3f545059854_6_278"/>
            <p:cNvSpPr txBox="1"/>
            <p:nvPr/>
          </p:nvSpPr>
          <p:spPr>
            <a:xfrm>
              <a:off x="1777550" y="1209538"/>
              <a:ext cx="1198200" cy="55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4275" rIns="45700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WRIT003/03L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g3f545059854_6_278"/>
            <p:cNvSpPr/>
            <p:nvPr/>
          </p:nvSpPr>
          <p:spPr>
            <a:xfrm>
              <a:off x="1726401" y="1906163"/>
              <a:ext cx="1300500" cy="557400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25400" cap="flat" cmpd="sng">
              <a:solidFill>
                <a:srgbClr val="DBBD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g3f545059854_6_278"/>
            <p:cNvSpPr txBox="1"/>
            <p:nvPr/>
          </p:nvSpPr>
          <p:spPr>
            <a:xfrm>
              <a:off x="1762625" y="1911088"/>
              <a:ext cx="1254000" cy="55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0625" tIns="30475" rIns="40625" bIns="304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WRIT020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r>
                <a:rPr lang="en" sz="1400" b="0" i="0" u="none" strike="noStrike" cap="none" baseline="30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st</a:t>
              </a: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-year writing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g3f545059854_6_278"/>
            <p:cNvSpPr/>
            <p:nvPr/>
          </p:nvSpPr>
          <p:spPr>
            <a:xfrm>
              <a:off x="3239350" y="-62"/>
              <a:ext cx="1421100" cy="4064100"/>
            </a:xfrm>
            <a:prstGeom prst="roundRect">
              <a:avLst>
                <a:gd name="adj" fmla="val 10000"/>
              </a:avLst>
            </a:prstGeom>
            <a:solidFill>
              <a:srgbClr val="FBEFCA"/>
            </a:solidFill>
            <a:ln w="9525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g3f545059854_6_278"/>
            <p:cNvSpPr txBox="1"/>
            <p:nvPr/>
          </p:nvSpPr>
          <p:spPr>
            <a:xfrm>
              <a:off x="3239350" y="13"/>
              <a:ext cx="1300500" cy="83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3825" tIns="163825" rIns="163825" bIns="1638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300"/>
                <a:buFont typeface="Arial"/>
                <a:buNone/>
              </a:pPr>
              <a:r>
                <a:rPr lang="en" sz="2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Spring</a:t>
              </a:r>
              <a:endPara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g3f545059854_6_278"/>
            <p:cNvSpPr/>
            <p:nvPr/>
          </p:nvSpPr>
          <p:spPr>
            <a:xfrm>
              <a:off x="3312437" y="1192288"/>
              <a:ext cx="1254000" cy="591900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25400" cap="flat" cmpd="sng">
              <a:solidFill>
                <a:srgbClr val="DBBD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g3f545059854_6_278"/>
            <p:cNvSpPr txBox="1"/>
            <p:nvPr/>
          </p:nvSpPr>
          <p:spPr>
            <a:xfrm>
              <a:off x="3307600" y="1209538"/>
              <a:ext cx="1234200" cy="55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4275" rIns="45700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WRIT005/05L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g3f545059854_6_278"/>
            <p:cNvSpPr/>
            <p:nvPr/>
          </p:nvSpPr>
          <p:spPr>
            <a:xfrm>
              <a:off x="3262774" y="1893838"/>
              <a:ext cx="1375500" cy="591900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25400" cap="flat" cmpd="sng">
              <a:solidFill>
                <a:srgbClr val="DBBD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g3f545059854_6_278"/>
            <p:cNvSpPr/>
            <p:nvPr/>
          </p:nvSpPr>
          <p:spPr>
            <a:xfrm>
              <a:off x="4837050" y="1219288"/>
              <a:ext cx="1375500" cy="591900"/>
            </a:xfrm>
            <a:prstGeom prst="roundRect">
              <a:avLst>
                <a:gd name="adj" fmla="val 10000"/>
              </a:avLst>
            </a:prstGeom>
            <a:solidFill>
              <a:schemeClr val="lt1"/>
            </a:solidFill>
            <a:ln w="25400" cap="flat" cmpd="sng">
              <a:solidFill>
                <a:srgbClr val="DBBD1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WRIT007/07L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g3f545059854_6_278"/>
            <p:cNvSpPr txBox="1"/>
            <p:nvPr/>
          </p:nvSpPr>
          <p:spPr>
            <a:xfrm>
              <a:off x="3289187" y="1911088"/>
              <a:ext cx="1300500" cy="55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0625" tIns="30475" rIns="40625" bIns="304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WRIT030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r>
                <a:rPr lang="en" sz="1400" b="0" i="0" u="none" strike="noStrike" cap="none" baseline="30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st</a:t>
              </a:r>
              <a:r>
                <a:rPr lang="en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-year writing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99" name="Google Shape;999;g3f545059854_6_278"/>
          <p:cNvSpPr/>
          <p:nvPr/>
        </p:nvSpPr>
        <p:spPr>
          <a:xfrm>
            <a:off x="6433426" y="1972625"/>
            <a:ext cx="548700" cy="204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8E577"/>
          </a:solidFill>
          <a:ln w="19050" cap="flat" cmpd="sng">
            <a:solidFill>
              <a:srgbClr val="10202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0" name="Google Shape;1000;g3f545059854_6_278"/>
          <p:cNvSpPr/>
          <p:nvPr/>
        </p:nvSpPr>
        <p:spPr>
          <a:xfrm>
            <a:off x="4817826" y="1972628"/>
            <a:ext cx="418500" cy="204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8E577"/>
          </a:solidFill>
          <a:ln w="19050" cap="flat" cmpd="sng">
            <a:solidFill>
              <a:srgbClr val="10202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1" name="Google Shape;1001;g3f545059854_6_278"/>
          <p:cNvSpPr/>
          <p:nvPr/>
        </p:nvSpPr>
        <p:spPr>
          <a:xfrm>
            <a:off x="3231021" y="1926647"/>
            <a:ext cx="418500" cy="204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8E577"/>
          </a:solidFill>
          <a:ln w="19050" cap="flat" cmpd="sng">
            <a:solidFill>
              <a:srgbClr val="10202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2" name="Google Shape;1002;g3f545059854_6_278"/>
          <p:cNvSpPr/>
          <p:nvPr/>
        </p:nvSpPr>
        <p:spPr>
          <a:xfrm>
            <a:off x="1644226" y="1926647"/>
            <a:ext cx="418500" cy="204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8E577"/>
          </a:solidFill>
          <a:ln w="19050" cap="flat" cmpd="sng">
            <a:solidFill>
              <a:srgbClr val="10202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3" name="Google Shape;1003;g3f545059854_6_278"/>
          <p:cNvSpPr/>
          <p:nvPr/>
        </p:nvSpPr>
        <p:spPr>
          <a:xfrm>
            <a:off x="3262876" y="2596769"/>
            <a:ext cx="418500" cy="204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8E577"/>
          </a:solidFill>
          <a:ln w="19050" cap="flat" cmpd="sng">
            <a:solidFill>
              <a:srgbClr val="10202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4" name="Google Shape;1004;g3f545059854_6_278"/>
          <p:cNvSpPr/>
          <p:nvPr/>
        </p:nvSpPr>
        <p:spPr>
          <a:xfrm>
            <a:off x="1644226" y="2596763"/>
            <a:ext cx="418500" cy="204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8E577"/>
          </a:solidFill>
          <a:ln w="19050" cap="flat" cmpd="sng">
            <a:solidFill>
              <a:srgbClr val="10202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77"/>
          <p:cNvSpPr txBox="1">
            <a:spLocks noGrp="1"/>
          </p:cNvSpPr>
          <p:nvPr>
            <p:ph type="title"/>
          </p:nvPr>
        </p:nvSpPr>
        <p:spPr>
          <a:xfrm>
            <a:off x="805200" y="163326"/>
            <a:ext cx="5768700" cy="517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sz="2040" b="1">
                <a:solidFill>
                  <a:srgbClr val="21425F"/>
                </a:solidFill>
                <a:latin typeface="Oswald"/>
                <a:ea typeface="Oswald"/>
                <a:cs typeface="Oswald"/>
                <a:sym typeface="Oswald"/>
              </a:rPr>
              <a:t>WRITING: Priority Enrollment</a:t>
            </a:r>
            <a:endParaRPr sz="2040" b="1">
              <a:solidFill>
                <a:srgbClr val="21425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010" name="Google Shape;1010;p77"/>
          <p:cNvSpPr/>
          <p:nvPr/>
        </p:nvSpPr>
        <p:spPr>
          <a:xfrm>
            <a:off x="213110" y="188050"/>
            <a:ext cx="540900" cy="540900"/>
          </a:xfrm>
          <a:prstGeom prst="ellipse">
            <a:avLst/>
          </a:prstGeom>
          <a:solidFill>
            <a:srgbClr val="F5D41E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1" name="Google Shape;1011;p77"/>
          <p:cNvSpPr/>
          <p:nvPr/>
        </p:nvSpPr>
        <p:spPr>
          <a:xfrm>
            <a:off x="6595272" y="435711"/>
            <a:ext cx="2514600" cy="45600"/>
          </a:xfrm>
          <a:prstGeom prst="roundRect">
            <a:avLst>
              <a:gd name="adj" fmla="val 50000"/>
            </a:avLst>
          </a:prstGeom>
          <a:solidFill>
            <a:srgbClr val="21425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2" name="Google Shape;1012;p77"/>
          <p:cNvSpPr txBox="1"/>
          <p:nvPr/>
        </p:nvSpPr>
        <p:spPr>
          <a:xfrm>
            <a:off x="952500" y="2190750"/>
            <a:ext cx="3333754" cy="571412"/>
          </a:xfrm>
          <a:prstGeom prst="rect">
            <a:avLst/>
          </a:prstGeom>
          <a:solidFill>
            <a:srgbClr val="528FC5"/>
          </a:solidFill>
          <a:ln w="143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WRIT003</a:t>
            </a:r>
            <a:endParaRPr sz="1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13" name="Google Shape;1013;p77"/>
          <p:cNvGrpSpPr/>
          <p:nvPr/>
        </p:nvGrpSpPr>
        <p:grpSpPr>
          <a:xfrm>
            <a:off x="952500" y="952500"/>
            <a:ext cx="7239150" cy="476400"/>
            <a:chOff x="952500" y="952500"/>
            <a:chExt cx="7239150" cy="476400"/>
          </a:xfrm>
        </p:grpSpPr>
        <p:sp>
          <p:nvSpPr>
            <p:cNvPr id="1014" name="Google Shape;1014;p77"/>
            <p:cNvSpPr/>
            <p:nvPr/>
          </p:nvSpPr>
          <p:spPr>
            <a:xfrm>
              <a:off x="952500" y="952500"/>
              <a:ext cx="3333900" cy="476400"/>
            </a:xfrm>
            <a:prstGeom prst="roundRect">
              <a:avLst>
                <a:gd name="adj" fmla="val 20000"/>
              </a:avLst>
            </a:prstGeom>
            <a:solidFill>
              <a:srgbClr val="21425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77"/>
            <p:cNvSpPr txBox="1"/>
            <p:nvPr/>
          </p:nvSpPr>
          <p:spPr>
            <a:xfrm>
              <a:off x="952500" y="952500"/>
              <a:ext cx="33339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1800" b="1" i="0" u="none" strike="noStrike" cap="none">
                  <a:solidFill>
                    <a:srgbClr val="FFFFFF"/>
                  </a:solidFill>
                  <a:latin typeface="Oswald"/>
                  <a:ea typeface="Oswald"/>
                  <a:cs typeface="Oswald"/>
                  <a:sym typeface="Oswald"/>
                </a:rPr>
                <a:t>Placement</a:t>
              </a:r>
              <a:endParaRPr sz="1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  <p:sp>
          <p:nvSpPr>
            <p:cNvPr id="1016" name="Google Shape;1016;p77"/>
            <p:cNvSpPr/>
            <p:nvPr/>
          </p:nvSpPr>
          <p:spPr>
            <a:xfrm>
              <a:off x="4476750" y="952500"/>
              <a:ext cx="3714900" cy="476400"/>
            </a:xfrm>
            <a:prstGeom prst="roundRect">
              <a:avLst>
                <a:gd name="adj" fmla="val 20000"/>
              </a:avLst>
            </a:prstGeom>
            <a:solidFill>
              <a:srgbClr val="21425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77"/>
            <p:cNvSpPr txBox="1"/>
            <p:nvPr/>
          </p:nvSpPr>
          <p:spPr>
            <a:xfrm>
              <a:off x="4476750" y="952500"/>
              <a:ext cx="37149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1800" b="1" i="0" u="none" strike="noStrike" cap="none">
                  <a:solidFill>
                    <a:srgbClr val="FFFFFF"/>
                  </a:solidFill>
                  <a:latin typeface="Oswald"/>
                  <a:ea typeface="Oswald"/>
                  <a:cs typeface="Oswald"/>
                  <a:sym typeface="Oswald"/>
                </a:rPr>
                <a:t>Priority Term</a:t>
              </a:r>
              <a:endParaRPr sz="18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</p:grpSp>
      <p:sp>
        <p:nvSpPr>
          <p:cNvPr id="1018" name="Google Shape;1018;p77"/>
          <p:cNvSpPr txBox="1"/>
          <p:nvPr/>
        </p:nvSpPr>
        <p:spPr>
          <a:xfrm>
            <a:off x="952500" y="1524000"/>
            <a:ext cx="3333754" cy="571434"/>
          </a:xfrm>
          <a:prstGeom prst="rect">
            <a:avLst/>
          </a:prstGeom>
          <a:solidFill>
            <a:srgbClr val="F8E577"/>
          </a:solidFill>
          <a:ln w="143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WRIT001</a:t>
            </a:r>
            <a:endParaRPr sz="14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9" name="Google Shape;1019;p77"/>
          <p:cNvSpPr txBox="1"/>
          <p:nvPr/>
        </p:nvSpPr>
        <p:spPr>
          <a:xfrm>
            <a:off x="4476750" y="1524000"/>
            <a:ext cx="3714968" cy="571434"/>
          </a:xfrm>
          <a:prstGeom prst="rect">
            <a:avLst/>
          </a:prstGeom>
          <a:solidFill>
            <a:srgbClr val="F8E577"/>
          </a:solidFill>
          <a:ln w="143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Fall 2026</a:t>
            </a:r>
            <a:endParaRPr sz="14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0" name="Google Shape;1020;p77"/>
          <p:cNvSpPr txBox="1"/>
          <p:nvPr/>
        </p:nvSpPr>
        <p:spPr>
          <a:xfrm>
            <a:off x="4476750" y="2190750"/>
            <a:ext cx="3714968" cy="571412"/>
          </a:xfrm>
          <a:prstGeom prst="rect">
            <a:avLst/>
          </a:prstGeom>
          <a:solidFill>
            <a:srgbClr val="528FC5"/>
          </a:solidFill>
          <a:ln w="143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Fall 2026</a:t>
            </a:r>
            <a:endParaRPr sz="1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1" name="Google Shape;1021;p77"/>
          <p:cNvSpPr txBox="1"/>
          <p:nvPr/>
        </p:nvSpPr>
        <p:spPr>
          <a:xfrm>
            <a:off x="952500" y="2857500"/>
            <a:ext cx="3333754" cy="571434"/>
          </a:xfrm>
          <a:prstGeom prst="rect">
            <a:avLst/>
          </a:prstGeom>
          <a:solidFill>
            <a:srgbClr val="F8E577"/>
          </a:solidFill>
          <a:ln w="143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WRIT009</a:t>
            </a:r>
            <a:endParaRPr sz="14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2" name="Google Shape;1022;p77"/>
          <p:cNvSpPr txBox="1"/>
          <p:nvPr/>
        </p:nvSpPr>
        <p:spPr>
          <a:xfrm>
            <a:off x="4476750" y="2857500"/>
            <a:ext cx="3714968" cy="571434"/>
          </a:xfrm>
          <a:prstGeom prst="rect">
            <a:avLst/>
          </a:prstGeom>
          <a:solidFill>
            <a:srgbClr val="F8E577"/>
          </a:solidFill>
          <a:ln w="143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Fall 2026</a:t>
            </a:r>
            <a:endParaRPr sz="14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3" name="Google Shape;1023;p77"/>
          <p:cNvSpPr txBox="1"/>
          <p:nvPr/>
        </p:nvSpPr>
        <p:spPr>
          <a:xfrm>
            <a:off x="952500" y="3524250"/>
            <a:ext cx="3333784" cy="571531"/>
          </a:xfrm>
          <a:prstGeom prst="rect">
            <a:avLst/>
          </a:prstGeom>
          <a:solidFill>
            <a:srgbClr val="528FC5"/>
          </a:solidFill>
          <a:ln w="143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WRIT005 &amp; WRIT007</a:t>
            </a:r>
            <a:endParaRPr sz="1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4" name="Google Shape;1024;p77"/>
          <p:cNvSpPr txBox="1"/>
          <p:nvPr/>
        </p:nvSpPr>
        <p:spPr>
          <a:xfrm>
            <a:off x="4476750" y="3524250"/>
            <a:ext cx="3714912" cy="571412"/>
          </a:xfrm>
          <a:prstGeom prst="rect">
            <a:avLst/>
          </a:prstGeom>
          <a:solidFill>
            <a:srgbClr val="528FC5"/>
          </a:solidFill>
          <a:ln w="143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Winter 2027</a:t>
            </a:r>
            <a:endParaRPr sz="1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5" name="Google Shape;1025;p77"/>
          <p:cNvSpPr txBox="1"/>
          <p:nvPr/>
        </p:nvSpPr>
        <p:spPr>
          <a:xfrm>
            <a:off x="952500" y="4191000"/>
            <a:ext cx="3333963" cy="571487"/>
          </a:xfrm>
          <a:prstGeom prst="rect">
            <a:avLst/>
          </a:prstGeom>
          <a:solidFill>
            <a:srgbClr val="F8E577"/>
          </a:solidFill>
          <a:ln w="143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WRIT010, 020, 030</a:t>
            </a:r>
            <a:endParaRPr sz="14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6" name="Google Shape;1026;p77"/>
          <p:cNvSpPr txBox="1"/>
          <p:nvPr/>
        </p:nvSpPr>
        <p:spPr>
          <a:xfrm>
            <a:off x="4476750" y="4191000"/>
            <a:ext cx="3714857" cy="571434"/>
          </a:xfrm>
          <a:prstGeom prst="rect">
            <a:avLst/>
          </a:prstGeom>
          <a:solidFill>
            <a:srgbClr val="F8E577"/>
          </a:solidFill>
          <a:ln w="143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Any term in first year</a:t>
            </a:r>
            <a:endParaRPr sz="14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7" name="Google Shape;1027;p77"/>
          <p:cNvSpPr txBox="1"/>
          <p:nvPr/>
        </p:nvSpPr>
        <p:spPr>
          <a:xfrm>
            <a:off x="952530" y="2190750"/>
            <a:ext cx="3333754" cy="571412"/>
          </a:xfrm>
          <a:prstGeom prst="rect">
            <a:avLst/>
          </a:prstGeom>
          <a:solidFill>
            <a:srgbClr val="528FC5"/>
          </a:solidFill>
          <a:ln w="143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WRIT003</a:t>
            </a:r>
            <a:endParaRPr sz="1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77"/>
          <p:cNvSpPr txBox="1"/>
          <p:nvPr/>
        </p:nvSpPr>
        <p:spPr>
          <a:xfrm>
            <a:off x="952530" y="1524000"/>
            <a:ext cx="3333754" cy="571434"/>
          </a:xfrm>
          <a:prstGeom prst="rect">
            <a:avLst/>
          </a:prstGeom>
          <a:solidFill>
            <a:srgbClr val="F8E577"/>
          </a:solidFill>
          <a:ln w="143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WRIT001</a:t>
            </a:r>
            <a:endParaRPr sz="14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77"/>
          <p:cNvSpPr txBox="1"/>
          <p:nvPr/>
        </p:nvSpPr>
        <p:spPr>
          <a:xfrm>
            <a:off x="4476780" y="1524000"/>
            <a:ext cx="3714968" cy="571434"/>
          </a:xfrm>
          <a:prstGeom prst="rect">
            <a:avLst/>
          </a:prstGeom>
          <a:solidFill>
            <a:srgbClr val="F8E577"/>
          </a:solidFill>
          <a:ln w="143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Fall 2026</a:t>
            </a:r>
            <a:endParaRPr sz="14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77"/>
          <p:cNvSpPr txBox="1"/>
          <p:nvPr/>
        </p:nvSpPr>
        <p:spPr>
          <a:xfrm>
            <a:off x="4476780" y="2190750"/>
            <a:ext cx="3714968" cy="571412"/>
          </a:xfrm>
          <a:prstGeom prst="rect">
            <a:avLst/>
          </a:prstGeom>
          <a:solidFill>
            <a:srgbClr val="528FC5"/>
          </a:solidFill>
          <a:ln w="143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Fall 2026</a:t>
            </a:r>
            <a:endParaRPr sz="1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77"/>
          <p:cNvSpPr txBox="1"/>
          <p:nvPr/>
        </p:nvSpPr>
        <p:spPr>
          <a:xfrm>
            <a:off x="952530" y="2857500"/>
            <a:ext cx="3333754" cy="571434"/>
          </a:xfrm>
          <a:prstGeom prst="rect">
            <a:avLst/>
          </a:prstGeom>
          <a:solidFill>
            <a:srgbClr val="F8E577"/>
          </a:solidFill>
          <a:ln w="143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WRIT009</a:t>
            </a:r>
            <a:endParaRPr sz="14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5"/>
          <p:cNvSpPr txBox="1">
            <a:spLocks noGrp="1"/>
          </p:cNvSpPr>
          <p:nvPr>
            <p:ph type="title"/>
          </p:nvPr>
        </p:nvSpPr>
        <p:spPr>
          <a:xfrm>
            <a:off x="813726" y="227934"/>
            <a:ext cx="4835759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MAKING FORWARD PROGRESS IN ALL COURSES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1037" name="Google Shape;1037;p15"/>
          <p:cNvSpPr/>
          <p:nvPr/>
        </p:nvSpPr>
        <p:spPr>
          <a:xfrm>
            <a:off x="259110" y="358075"/>
            <a:ext cx="540900" cy="54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8" name="Google Shape;1038;p15"/>
          <p:cNvGrpSpPr/>
          <p:nvPr/>
        </p:nvGrpSpPr>
        <p:grpSpPr>
          <a:xfrm>
            <a:off x="5902778" y="134082"/>
            <a:ext cx="2982112" cy="1334501"/>
            <a:chOff x="5143789" y="-130200"/>
            <a:chExt cx="3318827" cy="2207700"/>
          </a:xfrm>
        </p:grpSpPr>
        <p:sp>
          <p:nvSpPr>
            <p:cNvPr id="1039" name="Google Shape;1039;p15"/>
            <p:cNvSpPr/>
            <p:nvPr/>
          </p:nvSpPr>
          <p:spPr>
            <a:xfrm>
              <a:off x="5190525" y="-130200"/>
              <a:ext cx="3219000" cy="22077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15"/>
            <p:cNvSpPr txBox="1"/>
            <p:nvPr/>
          </p:nvSpPr>
          <p:spPr>
            <a:xfrm>
              <a:off x="5143789" y="107860"/>
              <a:ext cx="3318827" cy="17771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91440" marR="0" lvl="0" indent="-9525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Twentieth Century"/>
                <a:buChar char=" "/>
              </a:pPr>
              <a:r>
                <a:rPr lang="en" sz="1500" b="1" i="0" u="none" strike="noStrike" cap="none">
                  <a:solidFill>
                    <a:schemeClr val="lt1"/>
                  </a:solidFill>
                  <a:latin typeface="Twentieth Century"/>
                  <a:ea typeface="Twentieth Century"/>
                  <a:cs typeface="Twentieth Century"/>
                  <a:sym typeface="Twentieth Century"/>
                </a:rPr>
                <a:t>OVERALL PROGRESSION</a:t>
              </a:r>
              <a:endParaRPr sz="1500" b="1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endParaRPr>
            </a:p>
          </p:txBody>
        </p:sp>
      </p:grpSp>
      <p:sp>
        <p:nvSpPr>
          <p:cNvPr id="1041" name="Google Shape;1041;p15"/>
          <p:cNvSpPr txBox="1"/>
          <p:nvPr/>
        </p:nvSpPr>
        <p:spPr>
          <a:xfrm>
            <a:off x="1038154" y="4559330"/>
            <a:ext cx="6010359" cy="712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7635" marR="0" lvl="1" indent="0" algn="ctr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Remember, we are here for you: </a:t>
            </a:r>
            <a:r>
              <a:rPr lang="en" sz="13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https://cnasstudent.ucr.edu/</a:t>
            </a:r>
            <a:endParaRPr sz="13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10515" marR="0" lvl="2" indent="0" algn="ctr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2" name="Google Shape;1042;p15"/>
          <p:cNvPicPr preferRelativeResize="0"/>
          <p:nvPr/>
        </p:nvPicPr>
        <p:blipFill rotWithShape="1">
          <a:blip r:embed="rId4">
            <a:alphaModFix/>
          </a:blip>
          <a:srcRect b="14383"/>
          <a:stretch/>
        </p:blipFill>
        <p:spPr>
          <a:xfrm>
            <a:off x="7668491" y="3063123"/>
            <a:ext cx="1636677" cy="1946295"/>
          </a:xfrm>
          <a:prstGeom prst="rect">
            <a:avLst/>
          </a:prstGeom>
          <a:noFill/>
          <a:ln>
            <a:noFill/>
          </a:ln>
        </p:spPr>
      </p:pic>
      <p:sp>
        <p:nvSpPr>
          <p:cNvPr id="1043" name="Google Shape;1043;p15"/>
          <p:cNvSpPr/>
          <p:nvPr/>
        </p:nvSpPr>
        <p:spPr>
          <a:xfrm rot="-552629">
            <a:off x="1093214" y="3748030"/>
            <a:ext cx="798232" cy="752265"/>
          </a:xfrm>
          <a:custGeom>
            <a:avLst/>
            <a:gdLst/>
            <a:ahLst/>
            <a:cxnLst/>
            <a:rect l="l" t="t" r="r" b="b"/>
            <a:pathLst>
              <a:path w="10335" h="8403" extrusionOk="0">
                <a:moveTo>
                  <a:pt x="4729" y="0"/>
                </a:moveTo>
                <a:cubicBezTo>
                  <a:pt x="3990" y="0"/>
                  <a:pt x="3259" y="131"/>
                  <a:pt x="2554" y="465"/>
                </a:cubicBezTo>
                <a:cubicBezTo>
                  <a:pt x="0" y="1711"/>
                  <a:pt x="152" y="4659"/>
                  <a:pt x="1611" y="6726"/>
                </a:cubicBezTo>
                <a:cubicBezTo>
                  <a:pt x="2388" y="7794"/>
                  <a:pt x="3474" y="8403"/>
                  <a:pt x="4617" y="8403"/>
                </a:cubicBezTo>
                <a:cubicBezTo>
                  <a:pt x="5264" y="8403"/>
                  <a:pt x="5929" y="8208"/>
                  <a:pt x="6566" y="7790"/>
                </a:cubicBezTo>
                <a:cubicBezTo>
                  <a:pt x="8055" y="6817"/>
                  <a:pt x="8967" y="5176"/>
                  <a:pt x="9970" y="3778"/>
                </a:cubicBezTo>
                <a:cubicBezTo>
                  <a:pt x="10244" y="3413"/>
                  <a:pt x="10335" y="2988"/>
                  <a:pt x="10244" y="2562"/>
                </a:cubicBezTo>
                <a:cubicBezTo>
                  <a:pt x="10335" y="1893"/>
                  <a:pt x="9940" y="1255"/>
                  <a:pt x="9301" y="1073"/>
                </a:cubicBezTo>
                <a:cubicBezTo>
                  <a:pt x="7860" y="578"/>
                  <a:pt x="6279" y="0"/>
                  <a:pt x="4729" y="0"/>
                </a:cubicBezTo>
                <a:close/>
              </a:path>
            </a:pathLst>
          </a:custGeom>
          <a:solidFill>
            <a:srgbClr val="FFD6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4" name="Google Shape;1044;p15"/>
          <p:cNvSpPr/>
          <p:nvPr/>
        </p:nvSpPr>
        <p:spPr>
          <a:xfrm rot="5377458">
            <a:off x="164514" y="3740131"/>
            <a:ext cx="457510" cy="381079"/>
          </a:xfrm>
          <a:prstGeom prst="ellipse">
            <a:avLst/>
          </a:prstGeom>
          <a:solidFill>
            <a:srgbClr val="FF922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5" name="Google Shape;1045;p15"/>
          <p:cNvSpPr txBox="1"/>
          <p:nvPr/>
        </p:nvSpPr>
        <p:spPr>
          <a:xfrm>
            <a:off x="201225" y="1069837"/>
            <a:ext cx="8209500" cy="24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know you all will be successful students.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Something to know going forward: </a:t>
            </a:r>
            <a:r>
              <a:rPr lang="en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 courses may be retaken only once.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Hence, it’s important to balance your overall schedule and first-year experience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Full-time enrollment status is considered 12 or more units.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Typical unit workload per quarter is 16 units and may vary depending on summer enrollment</a:t>
            </a:r>
            <a:r>
              <a:rPr lang="en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you have at least 14 to 17 units, your fall schedule is considered complete.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Google Shape;1050;p67"/>
          <p:cNvSpPr/>
          <p:nvPr/>
        </p:nvSpPr>
        <p:spPr>
          <a:xfrm>
            <a:off x="264310" y="197125"/>
            <a:ext cx="540900" cy="54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1" name="Google Shape;1051;p67"/>
          <p:cNvSpPr/>
          <p:nvPr/>
        </p:nvSpPr>
        <p:spPr>
          <a:xfrm>
            <a:off x="6858000" y="0"/>
            <a:ext cx="2286000" cy="5143500"/>
          </a:xfrm>
          <a:prstGeom prst="rect">
            <a:avLst/>
          </a:prstGeom>
          <a:solidFill>
            <a:srgbClr val="21425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2" name="Google Shape;1052;p67"/>
          <p:cNvSpPr/>
          <p:nvPr/>
        </p:nvSpPr>
        <p:spPr>
          <a:xfrm>
            <a:off x="266700" y="200025"/>
            <a:ext cx="533400" cy="533400"/>
          </a:xfrm>
          <a:prstGeom prst="ellipse">
            <a:avLst/>
          </a:prstGeom>
          <a:solidFill>
            <a:srgbClr val="F5D41E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3" name="Google Shape;1053;p67"/>
          <p:cNvSpPr txBox="1"/>
          <p:nvPr/>
        </p:nvSpPr>
        <p:spPr>
          <a:xfrm>
            <a:off x="952500" y="190500"/>
            <a:ext cx="5715000" cy="431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1" i="0" u="none" strike="noStrike" cap="none">
                <a:solidFill>
                  <a:srgbClr val="21425F"/>
                </a:solidFill>
                <a:latin typeface="Oswald"/>
                <a:ea typeface="Oswald"/>
                <a:cs typeface="Oswald"/>
                <a:sym typeface="Oswald"/>
              </a:rPr>
              <a:t>CHANGE OF MAJORS</a:t>
            </a:r>
            <a:endParaRPr sz="2800" b="1" i="0" u="none" strike="noStrike" cap="none">
              <a:solidFill>
                <a:srgbClr val="21425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054" name="Google Shape;1054;p67"/>
          <p:cNvSpPr/>
          <p:nvPr/>
        </p:nvSpPr>
        <p:spPr>
          <a:xfrm>
            <a:off x="952500" y="762000"/>
            <a:ext cx="1714500" cy="57300"/>
          </a:xfrm>
          <a:prstGeom prst="roundRect">
            <a:avLst>
              <a:gd name="adj" fmla="val 50000"/>
            </a:avLst>
          </a:prstGeom>
          <a:solidFill>
            <a:srgbClr val="21425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55" name="Google Shape;1055;p67"/>
          <p:cNvGrpSpPr/>
          <p:nvPr/>
        </p:nvGrpSpPr>
        <p:grpSpPr>
          <a:xfrm>
            <a:off x="952500" y="1333500"/>
            <a:ext cx="5524500" cy="1333500"/>
            <a:chOff x="952500" y="1333500"/>
            <a:chExt cx="5524500" cy="1333500"/>
          </a:xfrm>
        </p:grpSpPr>
        <p:sp>
          <p:nvSpPr>
            <p:cNvPr id="1056" name="Google Shape;1056;p67"/>
            <p:cNvSpPr/>
            <p:nvPr/>
          </p:nvSpPr>
          <p:spPr>
            <a:xfrm>
              <a:off x="952500" y="1333500"/>
              <a:ext cx="5524500" cy="1333500"/>
            </a:xfrm>
            <a:prstGeom prst="roundRect">
              <a:avLst>
                <a:gd name="adj" fmla="val 10714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67"/>
            <p:cNvSpPr/>
            <p:nvPr/>
          </p:nvSpPr>
          <p:spPr>
            <a:xfrm>
              <a:off x="952500" y="1333500"/>
              <a:ext cx="95400" cy="1333500"/>
            </a:xfrm>
            <a:prstGeom prst="roundRect">
              <a:avLst>
                <a:gd name="adj" fmla="val 50000"/>
              </a:avLst>
            </a:prstGeom>
            <a:solidFill>
              <a:srgbClr val="F5D41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67"/>
            <p:cNvSpPr txBox="1"/>
            <p:nvPr/>
          </p:nvSpPr>
          <p:spPr>
            <a:xfrm>
              <a:off x="1238250" y="1333500"/>
              <a:ext cx="4953000" cy="13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1800" b="1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Currently</a:t>
              </a:r>
              <a:endParaRPr sz="1800" b="1" i="0" u="none" strike="noStrike" cap="none">
                <a:solidFill>
                  <a:srgbClr val="21425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Change of majors are </a:t>
              </a:r>
              <a:r>
                <a:rPr lang="en" sz="1400" b="1" i="0" u="none" strike="noStrike" cap="none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not reviewed at this time</a:t>
              </a:r>
              <a:r>
                <a:rPr lang="en" sz="1400" b="0" i="0" u="none" strike="noStrike" cap="none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sz="1400" b="0" i="0" u="none" strike="noStrike" cap="none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9" name="Google Shape;1059;p67"/>
          <p:cNvGrpSpPr/>
          <p:nvPr/>
        </p:nvGrpSpPr>
        <p:grpSpPr>
          <a:xfrm>
            <a:off x="952500" y="2857500"/>
            <a:ext cx="5524500" cy="1333500"/>
            <a:chOff x="952500" y="2857500"/>
            <a:chExt cx="5524500" cy="1333500"/>
          </a:xfrm>
        </p:grpSpPr>
        <p:sp>
          <p:nvSpPr>
            <p:cNvPr id="1060" name="Google Shape;1060;p67"/>
            <p:cNvSpPr/>
            <p:nvPr/>
          </p:nvSpPr>
          <p:spPr>
            <a:xfrm>
              <a:off x="952500" y="2857500"/>
              <a:ext cx="5524500" cy="1333500"/>
            </a:xfrm>
            <a:prstGeom prst="roundRect">
              <a:avLst>
                <a:gd name="adj" fmla="val 10714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67"/>
            <p:cNvSpPr/>
            <p:nvPr/>
          </p:nvSpPr>
          <p:spPr>
            <a:xfrm>
              <a:off x="952500" y="2857500"/>
              <a:ext cx="95400" cy="1333500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67"/>
            <p:cNvSpPr txBox="1"/>
            <p:nvPr/>
          </p:nvSpPr>
          <p:spPr>
            <a:xfrm>
              <a:off x="1238250" y="2857500"/>
              <a:ext cx="4953000" cy="13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1800" b="1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Future Eligibility</a:t>
              </a:r>
              <a:endParaRPr sz="1800" b="1" i="0" u="none" strike="noStrike" cap="none">
                <a:solidFill>
                  <a:srgbClr val="21425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Change of majors can be pursued in the </a:t>
              </a:r>
              <a:r>
                <a:rPr lang="en" sz="1400" b="1" i="0" u="none" strike="noStrike" cap="none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first academic year</a:t>
              </a:r>
              <a:r>
                <a:rPr lang="en" sz="1400" b="0" i="0" u="none" strike="noStrike" cap="none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sz="1400" b="0" i="0" u="none" strike="noStrike" cap="none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375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0" i="1" u="none" strike="noStrike" cap="none">
                  <a:solidFill>
                    <a:srgbClr val="64748B"/>
                  </a:solidFill>
                  <a:latin typeface="Arial"/>
                  <a:ea typeface="Arial"/>
                  <a:cs typeface="Arial"/>
                  <a:sym typeface="Arial"/>
                </a:rPr>
                <a:t>* Note: Must meet specific change of major criteria.</a:t>
              </a:r>
              <a:endParaRPr sz="1200" b="0" i="1" u="none" strike="noStrike" cap="none">
                <a:solidFill>
                  <a:srgbClr val="64748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63" name="Google Shape;1063;p67"/>
          <p:cNvSpPr txBox="1"/>
          <p:nvPr/>
        </p:nvSpPr>
        <p:spPr>
          <a:xfrm>
            <a:off x="7048500" y="3048000"/>
            <a:ext cx="1905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F5D41E"/>
                </a:solidFill>
                <a:latin typeface="Arial"/>
                <a:ea typeface="Arial"/>
                <a:cs typeface="Arial"/>
                <a:sym typeface="Arial"/>
              </a:rPr>
              <a:t>Academic Planning</a:t>
            </a:r>
            <a:endParaRPr sz="1400" b="1" i="0" u="none" strike="noStrike" cap="none">
              <a:solidFill>
                <a:srgbClr val="F5D41E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" name="Google Shape;1068;p17"/>
          <p:cNvSpPr txBox="1">
            <a:spLocks noGrp="1"/>
          </p:cNvSpPr>
          <p:nvPr>
            <p:ph type="title"/>
          </p:nvPr>
        </p:nvSpPr>
        <p:spPr>
          <a:xfrm>
            <a:off x="1684600" y="3810400"/>
            <a:ext cx="3181200" cy="13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2700" u="sng"/>
              <a:t>FALL 2026</a:t>
            </a:r>
            <a:r>
              <a:rPr lang="en" sz="2700"/>
              <a:t> </a:t>
            </a:r>
            <a:endParaRPr sz="27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2700"/>
              <a:t>LET’S FINALIZE FALL REGISTRATION</a:t>
            </a:r>
            <a:endParaRPr sz="2700"/>
          </a:p>
        </p:txBody>
      </p:sp>
      <p:pic>
        <p:nvPicPr>
          <p:cNvPr id="1069" name="Google Shape;1069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225" y="3958050"/>
            <a:ext cx="968375" cy="9683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70" name="Google Shape;1070;p17"/>
          <p:cNvGrpSpPr/>
          <p:nvPr/>
        </p:nvGrpSpPr>
        <p:grpSpPr>
          <a:xfrm>
            <a:off x="716225" y="113470"/>
            <a:ext cx="7711526" cy="3652430"/>
            <a:chOff x="1214750" y="283100"/>
            <a:chExt cx="7711526" cy="3830550"/>
          </a:xfrm>
        </p:grpSpPr>
        <p:pic>
          <p:nvPicPr>
            <p:cNvPr id="1071" name="Google Shape;1071;p17"/>
            <p:cNvPicPr preferRelativeResize="0"/>
            <p:nvPr/>
          </p:nvPicPr>
          <p:blipFill rotWithShape="1">
            <a:blip r:embed="rId4">
              <a:alphaModFix/>
            </a:blip>
            <a:srcRect b="11016"/>
            <a:stretch/>
          </p:blipFill>
          <p:spPr>
            <a:xfrm>
              <a:off x="1214750" y="283100"/>
              <a:ext cx="7711526" cy="3830550"/>
            </a:xfrm>
            <a:prstGeom prst="rect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1072" name="Google Shape;1072;p17"/>
            <p:cNvSpPr/>
            <p:nvPr/>
          </p:nvSpPr>
          <p:spPr>
            <a:xfrm>
              <a:off x="1329200" y="435425"/>
              <a:ext cx="7482600" cy="3552300"/>
            </a:xfrm>
            <a:prstGeom prst="rect">
              <a:avLst/>
            </a:prstGeom>
            <a:noFill/>
            <a:ln w="76200" cap="flat" cmpd="sng">
              <a:solidFill>
                <a:srgbClr val="FFFFFF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073" name="Google Shape;1073;p17" descr="Register Clipart Registrar, Picture - School Registration Clip Art - Png Download (#5797609 ..."/>
          <p:cNvPicPr preferRelativeResize="0"/>
          <p:nvPr/>
        </p:nvPicPr>
        <p:blipFill rotWithShape="1">
          <a:blip r:embed="rId5">
            <a:alphaModFix/>
          </a:blip>
          <a:srcRect l="15063" t="4683" r="18139" b="6730"/>
          <a:stretch/>
        </p:blipFill>
        <p:spPr>
          <a:xfrm>
            <a:off x="7858795" y="3807317"/>
            <a:ext cx="1286836" cy="13143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2"/>
          <p:cNvSpPr txBox="1">
            <a:spLocks noGrp="1"/>
          </p:cNvSpPr>
          <p:nvPr>
            <p:ph type="title"/>
          </p:nvPr>
        </p:nvSpPr>
        <p:spPr>
          <a:xfrm>
            <a:off x="990474" y="340775"/>
            <a:ext cx="700536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BEFORE WE BEGIN…</a:t>
            </a:r>
            <a:endParaRPr/>
          </a:p>
        </p:txBody>
      </p:sp>
      <p:sp>
        <p:nvSpPr>
          <p:cNvPr id="688" name="Google Shape;688;p2"/>
          <p:cNvSpPr txBox="1">
            <a:spLocks noGrp="1"/>
          </p:cNvSpPr>
          <p:nvPr>
            <p:ph type="ctrTitle" idx="2"/>
          </p:nvPr>
        </p:nvSpPr>
        <p:spPr>
          <a:xfrm>
            <a:off x="769998" y="3530642"/>
            <a:ext cx="3020765" cy="11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br>
              <a:rPr lang="en"/>
            </a:br>
            <a:br>
              <a:rPr lang="en"/>
            </a:br>
            <a:br>
              <a:rPr lang="en"/>
            </a:br>
            <a:r>
              <a:rPr lang="en"/>
              <a:t>                                </a:t>
            </a:r>
            <a:br>
              <a:rPr lang="en"/>
            </a:br>
            <a:br>
              <a:rPr lang="en"/>
            </a:br>
            <a:r>
              <a:rPr lang="en"/>
              <a:t>Stay Calm</a:t>
            </a:r>
            <a:br>
              <a:rPr lang="en"/>
            </a:br>
            <a:r>
              <a:rPr lang="en"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*We are here to help</a:t>
            </a:r>
            <a:br>
              <a:rPr lang="en"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*After today, follow up with your assigned advisor on other questions</a:t>
            </a:r>
            <a:endParaRPr sz="1400" b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689" name="Google Shape;689;p2"/>
          <p:cNvSpPr txBox="1">
            <a:spLocks noGrp="1"/>
          </p:cNvSpPr>
          <p:nvPr>
            <p:ph type="ctrTitle" idx="3"/>
          </p:nvPr>
        </p:nvSpPr>
        <p:spPr>
          <a:xfrm>
            <a:off x="894542" y="1715299"/>
            <a:ext cx="2415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Be Attentive:</a:t>
            </a:r>
            <a:endParaRPr/>
          </a:p>
        </p:txBody>
      </p:sp>
      <p:sp>
        <p:nvSpPr>
          <p:cNvPr id="690" name="Google Shape;690;p2"/>
          <p:cNvSpPr txBox="1">
            <a:spLocks noGrp="1"/>
          </p:cNvSpPr>
          <p:nvPr>
            <p:ph type="subTitle" idx="4"/>
          </p:nvPr>
        </p:nvSpPr>
        <p:spPr>
          <a:xfrm>
            <a:off x="880050" y="1943612"/>
            <a:ext cx="24153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1400"/>
              <a:t>*Silence Phones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1400"/>
              <a:t>*Limit Distractions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1400"/>
              <a:t>*Read Instructions Carefully </a:t>
            </a:r>
            <a:endParaRPr sz="1400"/>
          </a:p>
        </p:txBody>
      </p:sp>
      <p:sp>
        <p:nvSpPr>
          <p:cNvPr id="691" name="Google Shape;691;p2"/>
          <p:cNvSpPr txBox="1">
            <a:spLocks noGrp="1"/>
          </p:cNvSpPr>
          <p:nvPr>
            <p:ph type="ctrTitle" idx="7"/>
          </p:nvPr>
        </p:nvSpPr>
        <p:spPr>
          <a:xfrm>
            <a:off x="4277226" y="1108147"/>
            <a:ext cx="30831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Be Proactive:</a:t>
            </a:r>
            <a:endParaRPr/>
          </a:p>
        </p:txBody>
      </p:sp>
      <p:sp>
        <p:nvSpPr>
          <p:cNvPr id="692" name="Google Shape;692;p2"/>
          <p:cNvSpPr/>
          <p:nvPr/>
        </p:nvSpPr>
        <p:spPr>
          <a:xfrm>
            <a:off x="449585" y="358075"/>
            <a:ext cx="540900" cy="54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2"/>
          <p:cNvSpPr/>
          <p:nvPr/>
        </p:nvSpPr>
        <p:spPr>
          <a:xfrm>
            <a:off x="5474817" y="358077"/>
            <a:ext cx="687900" cy="687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2"/>
          <p:cNvSpPr/>
          <p:nvPr/>
        </p:nvSpPr>
        <p:spPr>
          <a:xfrm>
            <a:off x="1771117" y="972068"/>
            <a:ext cx="687900" cy="6879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" name="Google Shape;695;p2"/>
          <p:cNvSpPr/>
          <p:nvPr/>
        </p:nvSpPr>
        <p:spPr>
          <a:xfrm>
            <a:off x="1758242" y="2754545"/>
            <a:ext cx="687900" cy="6879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6" name="Google Shape;696;p2"/>
          <p:cNvSpPr txBox="1"/>
          <p:nvPr/>
        </p:nvSpPr>
        <p:spPr>
          <a:xfrm>
            <a:off x="3917425" y="1313100"/>
            <a:ext cx="38127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*Have a Pen or Pencil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*Take Notes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*Write Down Questions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PLEASE HOLD OFF ON QUESTIONS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97" name="Google Shape;697;p2"/>
          <p:cNvGrpSpPr/>
          <p:nvPr/>
        </p:nvGrpSpPr>
        <p:grpSpPr>
          <a:xfrm>
            <a:off x="1903913" y="2879071"/>
            <a:ext cx="435054" cy="431113"/>
            <a:chOff x="-6329100" y="3632100"/>
            <a:chExt cx="293025" cy="291450"/>
          </a:xfrm>
        </p:grpSpPr>
        <p:sp>
          <p:nvSpPr>
            <p:cNvPr id="698" name="Google Shape;698;p2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2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2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1" name="Google Shape;701;p2"/>
          <p:cNvGrpSpPr/>
          <p:nvPr/>
        </p:nvGrpSpPr>
        <p:grpSpPr>
          <a:xfrm>
            <a:off x="5601250" y="495023"/>
            <a:ext cx="435042" cy="431111"/>
            <a:chOff x="1759614" y="1937894"/>
            <a:chExt cx="348871" cy="317858"/>
          </a:xfrm>
        </p:grpSpPr>
        <p:sp>
          <p:nvSpPr>
            <p:cNvPr id="702" name="Google Shape;702;p2"/>
            <p:cNvSpPr/>
            <p:nvPr/>
          </p:nvSpPr>
          <p:spPr>
            <a:xfrm>
              <a:off x="1844898" y="1937894"/>
              <a:ext cx="179090" cy="251188"/>
            </a:xfrm>
            <a:custGeom>
              <a:avLst/>
              <a:gdLst/>
              <a:ahLst/>
              <a:cxnLst/>
              <a:rect l="l" t="t" r="r" b="b"/>
              <a:pathLst>
                <a:path w="5502" h="7717" extrusionOk="0">
                  <a:moveTo>
                    <a:pt x="1858" y="2525"/>
                  </a:moveTo>
                  <a:lnTo>
                    <a:pt x="2310" y="2954"/>
                  </a:lnTo>
                  <a:lnTo>
                    <a:pt x="1286" y="4026"/>
                  </a:lnTo>
                  <a:lnTo>
                    <a:pt x="524" y="3311"/>
                  </a:lnTo>
                  <a:lnTo>
                    <a:pt x="953" y="2859"/>
                  </a:lnTo>
                  <a:lnTo>
                    <a:pt x="1262" y="3144"/>
                  </a:lnTo>
                  <a:lnTo>
                    <a:pt x="1858" y="2525"/>
                  </a:lnTo>
                  <a:close/>
                  <a:moveTo>
                    <a:pt x="4811" y="3406"/>
                  </a:moveTo>
                  <a:lnTo>
                    <a:pt x="4811" y="4026"/>
                  </a:lnTo>
                  <a:lnTo>
                    <a:pt x="2667" y="4026"/>
                  </a:lnTo>
                  <a:lnTo>
                    <a:pt x="2667" y="3406"/>
                  </a:lnTo>
                  <a:close/>
                  <a:moveTo>
                    <a:pt x="1739" y="4692"/>
                  </a:moveTo>
                  <a:lnTo>
                    <a:pt x="1739" y="5312"/>
                  </a:lnTo>
                  <a:lnTo>
                    <a:pt x="1096" y="5312"/>
                  </a:lnTo>
                  <a:lnTo>
                    <a:pt x="1096" y="4692"/>
                  </a:lnTo>
                  <a:close/>
                  <a:moveTo>
                    <a:pt x="4811" y="4692"/>
                  </a:moveTo>
                  <a:lnTo>
                    <a:pt x="4811" y="5312"/>
                  </a:lnTo>
                  <a:lnTo>
                    <a:pt x="2667" y="5312"/>
                  </a:lnTo>
                  <a:lnTo>
                    <a:pt x="2667" y="4692"/>
                  </a:lnTo>
                  <a:close/>
                  <a:moveTo>
                    <a:pt x="1739" y="5954"/>
                  </a:moveTo>
                  <a:lnTo>
                    <a:pt x="1739" y="6597"/>
                  </a:lnTo>
                  <a:lnTo>
                    <a:pt x="1096" y="6597"/>
                  </a:lnTo>
                  <a:lnTo>
                    <a:pt x="1096" y="5954"/>
                  </a:lnTo>
                  <a:close/>
                  <a:moveTo>
                    <a:pt x="4811" y="5954"/>
                  </a:moveTo>
                  <a:lnTo>
                    <a:pt x="4811" y="6597"/>
                  </a:lnTo>
                  <a:lnTo>
                    <a:pt x="2667" y="6597"/>
                  </a:lnTo>
                  <a:lnTo>
                    <a:pt x="2667" y="5954"/>
                  </a:lnTo>
                  <a:close/>
                  <a:moveTo>
                    <a:pt x="1953" y="1"/>
                  </a:moveTo>
                  <a:lnTo>
                    <a:pt x="1953" y="1954"/>
                  </a:lnTo>
                  <a:lnTo>
                    <a:pt x="0" y="1954"/>
                  </a:lnTo>
                  <a:lnTo>
                    <a:pt x="0" y="7717"/>
                  </a:lnTo>
                  <a:lnTo>
                    <a:pt x="5501" y="7717"/>
                  </a:lnTo>
                  <a:lnTo>
                    <a:pt x="55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2"/>
            <p:cNvSpPr/>
            <p:nvPr/>
          </p:nvSpPr>
          <p:spPr>
            <a:xfrm>
              <a:off x="1853426" y="1946422"/>
              <a:ext cx="34894" cy="34145"/>
            </a:xfrm>
            <a:custGeom>
              <a:avLst/>
              <a:gdLst/>
              <a:ahLst/>
              <a:cxnLst/>
              <a:rect l="l" t="t" r="r" b="b"/>
              <a:pathLst>
                <a:path w="1072" h="1049" extrusionOk="0">
                  <a:moveTo>
                    <a:pt x="1072" y="1"/>
                  </a:moveTo>
                  <a:lnTo>
                    <a:pt x="0" y="1049"/>
                  </a:lnTo>
                  <a:lnTo>
                    <a:pt x="1072" y="1049"/>
                  </a:lnTo>
                  <a:lnTo>
                    <a:pt x="107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2"/>
            <p:cNvSpPr/>
            <p:nvPr/>
          </p:nvSpPr>
          <p:spPr>
            <a:xfrm>
              <a:off x="2044110" y="2012338"/>
              <a:ext cx="43454" cy="176747"/>
            </a:xfrm>
            <a:custGeom>
              <a:avLst/>
              <a:gdLst/>
              <a:ahLst/>
              <a:cxnLst/>
              <a:rect l="l" t="t" r="r" b="b"/>
              <a:pathLst>
                <a:path w="1335" h="5430" extrusionOk="0">
                  <a:moveTo>
                    <a:pt x="1" y="0"/>
                  </a:moveTo>
                  <a:lnTo>
                    <a:pt x="1" y="5430"/>
                  </a:lnTo>
                  <a:lnTo>
                    <a:pt x="1334" y="5430"/>
                  </a:lnTo>
                  <a:lnTo>
                    <a:pt x="133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2"/>
            <p:cNvSpPr/>
            <p:nvPr/>
          </p:nvSpPr>
          <p:spPr>
            <a:xfrm>
              <a:off x="1780545" y="2012338"/>
              <a:ext cx="44235" cy="176747"/>
            </a:xfrm>
            <a:custGeom>
              <a:avLst/>
              <a:gdLst/>
              <a:ahLst/>
              <a:cxnLst/>
              <a:rect l="l" t="t" r="r" b="b"/>
              <a:pathLst>
                <a:path w="1359" h="5430" extrusionOk="0">
                  <a:moveTo>
                    <a:pt x="1" y="0"/>
                  </a:moveTo>
                  <a:lnTo>
                    <a:pt x="1" y="5430"/>
                  </a:lnTo>
                  <a:lnTo>
                    <a:pt x="1358" y="5430"/>
                  </a:lnTo>
                  <a:lnTo>
                    <a:pt x="135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2"/>
            <p:cNvSpPr/>
            <p:nvPr/>
          </p:nvSpPr>
          <p:spPr>
            <a:xfrm>
              <a:off x="1759614" y="2209205"/>
              <a:ext cx="348871" cy="46547"/>
            </a:xfrm>
            <a:custGeom>
              <a:avLst/>
              <a:gdLst/>
              <a:ahLst/>
              <a:cxnLst/>
              <a:rect l="l" t="t" r="r" b="b"/>
              <a:pathLst>
                <a:path w="10718" h="1430" extrusionOk="0">
                  <a:moveTo>
                    <a:pt x="1" y="1"/>
                  </a:moveTo>
                  <a:lnTo>
                    <a:pt x="1" y="406"/>
                  </a:lnTo>
                  <a:cubicBezTo>
                    <a:pt x="1" y="977"/>
                    <a:pt x="477" y="1430"/>
                    <a:pt x="1025" y="1430"/>
                  </a:cubicBezTo>
                  <a:lnTo>
                    <a:pt x="9693" y="1430"/>
                  </a:lnTo>
                  <a:cubicBezTo>
                    <a:pt x="10265" y="1430"/>
                    <a:pt x="10717" y="977"/>
                    <a:pt x="10717" y="406"/>
                  </a:cubicBezTo>
                  <a:lnTo>
                    <a:pt x="1071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7" name="Google Shape;707;p2"/>
          <p:cNvGrpSpPr/>
          <p:nvPr/>
        </p:nvGrpSpPr>
        <p:grpSpPr>
          <a:xfrm>
            <a:off x="1922362" y="1087365"/>
            <a:ext cx="435036" cy="431101"/>
            <a:chOff x="2513104" y="3594470"/>
            <a:chExt cx="348838" cy="348844"/>
          </a:xfrm>
        </p:grpSpPr>
        <p:sp>
          <p:nvSpPr>
            <p:cNvPr id="708" name="Google Shape;708;p2"/>
            <p:cNvSpPr/>
            <p:nvPr/>
          </p:nvSpPr>
          <p:spPr>
            <a:xfrm>
              <a:off x="2661146" y="3856471"/>
              <a:ext cx="53545" cy="86843"/>
            </a:xfrm>
            <a:custGeom>
              <a:avLst/>
              <a:gdLst/>
              <a:ahLst/>
              <a:cxnLst/>
              <a:rect l="l" t="t" r="r" b="b"/>
              <a:pathLst>
                <a:path w="1645" h="2668" extrusionOk="0">
                  <a:moveTo>
                    <a:pt x="1" y="0"/>
                  </a:moveTo>
                  <a:cubicBezTo>
                    <a:pt x="25" y="643"/>
                    <a:pt x="120" y="1286"/>
                    <a:pt x="310" y="1906"/>
                  </a:cubicBezTo>
                  <a:cubicBezTo>
                    <a:pt x="501" y="2453"/>
                    <a:pt x="715" y="2668"/>
                    <a:pt x="811" y="2668"/>
                  </a:cubicBezTo>
                  <a:cubicBezTo>
                    <a:pt x="930" y="2668"/>
                    <a:pt x="1144" y="2453"/>
                    <a:pt x="1334" y="1906"/>
                  </a:cubicBezTo>
                  <a:cubicBezTo>
                    <a:pt x="1525" y="1286"/>
                    <a:pt x="1620" y="643"/>
                    <a:pt x="1644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2"/>
            <p:cNvSpPr/>
            <p:nvPr/>
          </p:nvSpPr>
          <p:spPr>
            <a:xfrm>
              <a:off x="2718533" y="3856471"/>
              <a:ext cx="65133" cy="81408"/>
            </a:xfrm>
            <a:custGeom>
              <a:avLst/>
              <a:gdLst/>
              <a:ahLst/>
              <a:cxnLst/>
              <a:rect l="l" t="t" r="r" b="b"/>
              <a:pathLst>
                <a:path w="2001" h="2501" extrusionOk="0">
                  <a:moveTo>
                    <a:pt x="500" y="0"/>
                  </a:moveTo>
                  <a:cubicBezTo>
                    <a:pt x="500" y="715"/>
                    <a:pt x="381" y="1429"/>
                    <a:pt x="143" y="2120"/>
                  </a:cubicBezTo>
                  <a:cubicBezTo>
                    <a:pt x="119" y="2239"/>
                    <a:pt x="48" y="2382"/>
                    <a:pt x="0" y="2501"/>
                  </a:cubicBezTo>
                  <a:cubicBezTo>
                    <a:pt x="1096" y="2120"/>
                    <a:pt x="1881" y="1144"/>
                    <a:pt x="2001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2"/>
            <p:cNvSpPr/>
            <p:nvPr/>
          </p:nvSpPr>
          <p:spPr>
            <a:xfrm>
              <a:off x="2592170" y="3856471"/>
              <a:ext cx="65133" cy="81408"/>
            </a:xfrm>
            <a:custGeom>
              <a:avLst/>
              <a:gdLst/>
              <a:ahLst/>
              <a:cxnLst/>
              <a:rect l="l" t="t" r="r" b="b"/>
              <a:pathLst>
                <a:path w="2001" h="2501" extrusionOk="0">
                  <a:moveTo>
                    <a:pt x="0" y="0"/>
                  </a:moveTo>
                  <a:cubicBezTo>
                    <a:pt x="119" y="1144"/>
                    <a:pt x="905" y="2120"/>
                    <a:pt x="2001" y="2501"/>
                  </a:cubicBezTo>
                  <a:cubicBezTo>
                    <a:pt x="1953" y="2382"/>
                    <a:pt x="1882" y="2263"/>
                    <a:pt x="1834" y="2120"/>
                  </a:cubicBezTo>
                  <a:cubicBezTo>
                    <a:pt x="1620" y="1429"/>
                    <a:pt x="1501" y="715"/>
                    <a:pt x="1501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2"/>
            <p:cNvSpPr/>
            <p:nvPr/>
          </p:nvSpPr>
          <p:spPr>
            <a:xfrm>
              <a:off x="2596044" y="3729328"/>
              <a:ext cx="180653" cy="44235"/>
            </a:xfrm>
            <a:custGeom>
              <a:avLst/>
              <a:gdLst/>
              <a:ahLst/>
              <a:cxnLst/>
              <a:rect l="l" t="t" r="r" b="b"/>
              <a:pathLst>
                <a:path w="5550" h="1359" extrusionOk="0">
                  <a:moveTo>
                    <a:pt x="0" y="1"/>
                  </a:moveTo>
                  <a:lnTo>
                    <a:pt x="0" y="1358"/>
                  </a:lnTo>
                  <a:lnTo>
                    <a:pt x="5549" y="1358"/>
                  </a:lnTo>
                  <a:lnTo>
                    <a:pt x="5549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2"/>
            <p:cNvSpPr/>
            <p:nvPr/>
          </p:nvSpPr>
          <p:spPr>
            <a:xfrm>
              <a:off x="2730154" y="3792899"/>
              <a:ext cx="53512" cy="43454"/>
            </a:xfrm>
            <a:custGeom>
              <a:avLst/>
              <a:gdLst/>
              <a:ahLst/>
              <a:cxnLst/>
              <a:rect l="l" t="t" r="r" b="b"/>
              <a:pathLst>
                <a:path w="1644" h="1335" extrusionOk="0">
                  <a:moveTo>
                    <a:pt x="0" y="1"/>
                  </a:moveTo>
                  <a:cubicBezTo>
                    <a:pt x="72" y="429"/>
                    <a:pt x="119" y="882"/>
                    <a:pt x="143" y="1334"/>
                  </a:cubicBezTo>
                  <a:lnTo>
                    <a:pt x="1644" y="1334"/>
                  </a:lnTo>
                  <a:cubicBezTo>
                    <a:pt x="1596" y="858"/>
                    <a:pt x="1429" y="382"/>
                    <a:pt x="1167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2"/>
            <p:cNvSpPr/>
            <p:nvPr/>
          </p:nvSpPr>
          <p:spPr>
            <a:xfrm>
              <a:off x="2513104" y="3594470"/>
              <a:ext cx="348838" cy="177528"/>
            </a:xfrm>
            <a:custGeom>
              <a:avLst/>
              <a:gdLst/>
              <a:ahLst/>
              <a:cxnLst/>
              <a:rect l="l" t="t" r="r" b="b"/>
              <a:pathLst>
                <a:path w="10717" h="5454" extrusionOk="0">
                  <a:moveTo>
                    <a:pt x="5359" y="0"/>
                  </a:moveTo>
                  <a:lnTo>
                    <a:pt x="0" y="2286"/>
                  </a:lnTo>
                  <a:lnTo>
                    <a:pt x="0" y="2763"/>
                  </a:lnTo>
                  <a:lnTo>
                    <a:pt x="1715" y="3501"/>
                  </a:lnTo>
                  <a:lnTo>
                    <a:pt x="9002" y="3501"/>
                  </a:lnTo>
                  <a:lnTo>
                    <a:pt x="9312" y="3382"/>
                  </a:lnTo>
                  <a:lnTo>
                    <a:pt x="9312" y="5454"/>
                  </a:lnTo>
                  <a:lnTo>
                    <a:pt x="9931" y="5454"/>
                  </a:lnTo>
                  <a:lnTo>
                    <a:pt x="9931" y="3120"/>
                  </a:lnTo>
                  <a:lnTo>
                    <a:pt x="10717" y="2786"/>
                  </a:lnTo>
                  <a:lnTo>
                    <a:pt x="10717" y="2286"/>
                  </a:lnTo>
                  <a:lnTo>
                    <a:pt x="5359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2"/>
            <p:cNvSpPr/>
            <p:nvPr/>
          </p:nvSpPr>
          <p:spPr>
            <a:xfrm>
              <a:off x="2591389" y="3792899"/>
              <a:ext cx="54293" cy="43454"/>
            </a:xfrm>
            <a:custGeom>
              <a:avLst/>
              <a:gdLst/>
              <a:ahLst/>
              <a:cxnLst/>
              <a:rect l="l" t="t" r="r" b="b"/>
              <a:pathLst>
                <a:path w="1668" h="1335" extrusionOk="0">
                  <a:moveTo>
                    <a:pt x="501" y="1"/>
                  </a:moveTo>
                  <a:cubicBezTo>
                    <a:pt x="239" y="382"/>
                    <a:pt x="72" y="858"/>
                    <a:pt x="1" y="1334"/>
                  </a:cubicBezTo>
                  <a:lnTo>
                    <a:pt x="1525" y="1334"/>
                  </a:lnTo>
                  <a:cubicBezTo>
                    <a:pt x="1525" y="882"/>
                    <a:pt x="1572" y="429"/>
                    <a:pt x="1668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2"/>
            <p:cNvSpPr/>
            <p:nvPr/>
          </p:nvSpPr>
          <p:spPr>
            <a:xfrm>
              <a:off x="2661146" y="3792899"/>
              <a:ext cx="53545" cy="43454"/>
            </a:xfrm>
            <a:custGeom>
              <a:avLst/>
              <a:gdLst/>
              <a:ahLst/>
              <a:cxnLst/>
              <a:rect l="l" t="t" r="r" b="b"/>
              <a:pathLst>
                <a:path w="1645" h="1335" extrusionOk="0">
                  <a:moveTo>
                    <a:pt x="144" y="1"/>
                  </a:moveTo>
                  <a:cubicBezTo>
                    <a:pt x="72" y="429"/>
                    <a:pt x="1" y="882"/>
                    <a:pt x="1" y="1334"/>
                  </a:cubicBezTo>
                  <a:lnTo>
                    <a:pt x="1644" y="1334"/>
                  </a:lnTo>
                  <a:cubicBezTo>
                    <a:pt x="1620" y="882"/>
                    <a:pt x="1573" y="429"/>
                    <a:pt x="150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6" name="Google Shape;716;p2"/>
          <p:cNvSpPr/>
          <p:nvPr/>
        </p:nvSpPr>
        <p:spPr>
          <a:xfrm>
            <a:off x="5510151" y="2411532"/>
            <a:ext cx="687900" cy="6879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7" name="Google Shape;717;p2"/>
          <p:cNvGrpSpPr/>
          <p:nvPr/>
        </p:nvGrpSpPr>
        <p:grpSpPr>
          <a:xfrm>
            <a:off x="5627363" y="2523040"/>
            <a:ext cx="435036" cy="431101"/>
            <a:chOff x="2513104" y="3594470"/>
            <a:chExt cx="348838" cy="348844"/>
          </a:xfrm>
        </p:grpSpPr>
        <p:sp>
          <p:nvSpPr>
            <p:cNvPr id="718" name="Google Shape;718;p2"/>
            <p:cNvSpPr/>
            <p:nvPr/>
          </p:nvSpPr>
          <p:spPr>
            <a:xfrm>
              <a:off x="2661146" y="3856471"/>
              <a:ext cx="53545" cy="86843"/>
            </a:xfrm>
            <a:custGeom>
              <a:avLst/>
              <a:gdLst/>
              <a:ahLst/>
              <a:cxnLst/>
              <a:rect l="l" t="t" r="r" b="b"/>
              <a:pathLst>
                <a:path w="1645" h="2668" extrusionOk="0">
                  <a:moveTo>
                    <a:pt x="1" y="0"/>
                  </a:moveTo>
                  <a:cubicBezTo>
                    <a:pt x="25" y="643"/>
                    <a:pt x="120" y="1286"/>
                    <a:pt x="310" y="1906"/>
                  </a:cubicBezTo>
                  <a:cubicBezTo>
                    <a:pt x="501" y="2453"/>
                    <a:pt x="715" y="2668"/>
                    <a:pt x="811" y="2668"/>
                  </a:cubicBezTo>
                  <a:cubicBezTo>
                    <a:pt x="930" y="2668"/>
                    <a:pt x="1144" y="2453"/>
                    <a:pt x="1334" y="1906"/>
                  </a:cubicBezTo>
                  <a:cubicBezTo>
                    <a:pt x="1525" y="1286"/>
                    <a:pt x="1620" y="643"/>
                    <a:pt x="1644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2"/>
            <p:cNvSpPr/>
            <p:nvPr/>
          </p:nvSpPr>
          <p:spPr>
            <a:xfrm>
              <a:off x="2718533" y="3856471"/>
              <a:ext cx="65133" cy="81408"/>
            </a:xfrm>
            <a:custGeom>
              <a:avLst/>
              <a:gdLst/>
              <a:ahLst/>
              <a:cxnLst/>
              <a:rect l="l" t="t" r="r" b="b"/>
              <a:pathLst>
                <a:path w="2001" h="2501" extrusionOk="0">
                  <a:moveTo>
                    <a:pt x="500" y="0"/>
                  </a:moveTo>
                  <a:cubicBezTo>
                    <a:pt x="500" y="715"/>
                    <a:pt x="381" y="1429"/>
                    <a:pt x="143" y="2120"/>
                  </a:cubicBezTo>
                  <a:cubicBezTo>
                    <a:pt x="119" y="2239"/>
                    <a:pt x="48" y="2382"/>
                    <a:pt x="0" y="2501"/>
                  </a:cubicBezTo>
                  <a:cubicBezTo>
                    <a:pt x="1096" y="2120"/>
                    <a:pt x="1881" y="1144"/>
                    <a:pt x="2001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2"/>
            <p:cNvSpPr/>
            <p:nvPr/>
          </p:nvSpPr>
          <p:spPr>
            <a:xfrm>
              <a:off x="2592170" y="3856471"/>
              <a:ext cx="65133" cy="81408"/>
            </a:xfrm>
            <a:custGeom>
              <a:avLst/>
              <a:gdLst/>
              <a:ahLst/>
              <a:cxnLst/>
              <a:rect l="l" t="t" r="r" b="b"/>
              <a:pathLst>
                <a:path w="2001" h="2501" extrusionOk="0">
                  <a:moveTo>
                    <a:pt x="0" y="0"/>
                  </a:moveTo>
                  <a:cubicBezTo>
                    <a:pt x="119" y="1144"/>
                    <a:pt x="905" y="2120"/>
                    <a:pt x="2001" y="2501"/>
                  </a:cubicBezTo>
                  <a:cubicBezTo>
                    <a:pt x="1953" y="2382"/>
                    <a:pt x="1882" y="2263"/>
                    <a:pt x="1834" y="2120"/>
                  </a:cubicBezTo>
                  <a:cubicBezTo>
                    <a:pt x="1620" y="1429"/>
                    <a:pt x="1501" y="715"/>
                    <a:pt x="1501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2"/>
            <p:cNvSpPr/>
            <p:nvPr/>
          </p:nvSpPr>
          <p:spPr>
            <a:xfrm>
              <a:off x="2596044" y="3729328"/>
              <a:ext cx="180653" cy="44235"/>
            </a:xfrm>
            <a:custGeom>
              <a:avLst/>
              <a:gdLst/>
              <a:ahLst/>
              <a:cxnLst/>
              <a:rect l="l" t="t" r="r" b="b"/>
              <a:pathLst>
                <a:path w="5550" h="1359" extrusionOk="0">
                  <a:moveTo>
                    <a:pt x="0" y="1"/>
                  </a:moveTo>
                  <a:lnTo>
                    <a:pt x="0" y="1358"/>
                  </a:lnTo>
                  <a:lnTo>
                    <a:pt x="5549" y="1358"/>
                  </a:lnTo>
                  <a:lnTo>
                    <a:pt x="5549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2"/>
            <p:cNvSpPr/>
            <p:nvPr/>
          </p:nvSpPr>
          <p:spPr>
            <a:xfrm>
              <a:off x="2730154" y="3792899"/>
              <a:ext cx="53512" cy="43454"/>
            </a:xfrm>
            <a:custGeom>
              <a:avLst/>
              <a:gdLst/>
              <a:ahLst/>
              <a:cxnLst/>
              <a:rect l="l" t="t" r="r" b="b"/>
              <a:pathLst>
                <a:path w="1644" h="1335" extrusionOk="0">
                  <a:moveTo>
                    <a:pt x="0" y="1"/>
                  </a:moveTo>
                  <a:cubicBezTo>
                    <a:pt x="72" y="429"/>
                    <a:pt x="119" y="882"/>
                    <a:pt x="143" y="1334"/>
                  </a:cubicBezTo>
                  <a:lnTo>
                    <a:pt x="1644" y="1334"/>
                  </a:lnTo>
                  <a:cubicBezTo>
                    <a:pt x="1596" y="858"/>
                    <a:pt x="1429" y="382"/>
                    <a:pt x="1167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2"/>
            <p:cNvSpPr/>
            <p:nvPr/>
          </p:nvSpPr>
          <p:spPr>
            <a:xfrm>
              <a:off x="2513104" y="3594470"/>
              <a:ext cx="348838" cy="177528"/>
            </a:xfrm>
            <a:custGeom>
              <a:avLst/>
              <a:gdLst/>
              <a:ahLst/>
              <a:cxnLst/>
              <a:rect l="l" t="t" r="r" b="b"/>
              <a:pathLst>
                <a:path w="10717" h="5454" extrusionOk="0">
                  <a:moveTo>
                    <a:pt x="5359" y="0"/>
                  </a:moveTo>
                  <a:lnTo>
                    <a:pt x="0" y="2286"/>
                  </a:lnTo>
                  <a:lnTo>
                    <a:pt x="0" y="2763"/>
                  </a:lnTo>
                  <a:lnTo>
                    <a:pt x="1715" y="3501"/>
                  </a:lnTo>
                  <a:lnTo>
                    <a:pt x="9002" y="3501"/>
                  </a:lnTo>
                  <a:lnTo>
                    <a:pt x="9312" y="3382"/>
                  </a:lnTo>
                  <a:lnTo>
                    <a:pt x="9312" y="5454"/>
                  </a:lnTo>
                  <a:lnTo>
                    <a:pt x="9931" y="5454"/>
                  </a:lnTo>
                  <a:lnTo>
                    <a:pt x="9931" y="3120"/>
                  </a:lnTo>
                  <a:lnTo>
                    <a:pt x="10717" y="2786"/>
                  </a:lnTo>
                  <a:lnTo>
                    <a:pt x="10717" y="2286"/>
                  </a:lnTo>
                  <a:lnTo>
                    <a:pt x="5359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2"/>
            <p:cNvSpPr/>
            <p:nvPr/>
          </p:nvSpPr>
          <p:spPr>
            <a:xfrm>
              <a:off x="2591389" y="3792899"/>
              <a:ext cx="54293" cy="43454"/>
            </a:xfrm>
            <a:custGeom>
              <a:avLst/>
              <a:gdLst/>
              <a:ahLst/>
              <a:cxnLst/>
              <a:rect l="l" t="t" r="r" b="b"/>
              <a:pathLst>
                <a:path w="1668" h="1335" extrusionOk="0">
                  <a:moveTo>
                    <a:pt x="501" y="1"/>
                  </a:moveTo>
                  <a:cubicBezTo>
                    <a:pt x="239" y="382"/>
                    <a:pt x="72" y="858"/>
                    <a:pt x="1" y="1334"/>
                  </a:cubicBezTo>
                  <a:lnTo>
                    <a:pt x="1525" y="1334"/>
                  </a:lnTo>
                  <a:cubicBezTo>
                    <a:pt x="1525" y="882"/>
                    <a:pt x="1572" y="429"/>
                    <a:pt x="1668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2"/>
            <p:cNvSpPr/>
            <p:nvPr/>
          </p:nvSpPr>
          <p:spPr>
            <a:xfrm>
              <a:off x="2661146" y="3792899"/>
              <a:ext cx="53545" cy="43454"/>
            </a:xfrm>
            <a:custGeom>
              <a:avLst/>
              <a:gdLst/>
              <a:ahLst/>
              <a:cxnLst/>
              <a:rect l="l" t="t" r="r" b="b"/>
              <a:pathLst>
                <a:path w="1645" h="1335" extrusionOk="0">
                  <a:moveTo>
                    <a:pt x="144" y="1"/>
                  </a:moveTo>
                  <a:cubicBezTo>
                    <a:pt x="72" y="429"/>
                    <a:pt x="1" y="882"/>
                    <a:pt x="1" y="1334"/>
                  </a:cubicBezTo>
                  <a:lnTo>
                    <a:pt x="1644" y="1334"/>
                  </a:lnTo>
                  <a:cubicBezTo>
                    <a:pt x="1620" y="882"/>
                    <a:pt x="1573" y="429"/>
                    <a:pt x="150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6" name="Google Shape;726;p2"/>
          <p:cNvSpPr txBox="1"/>
          <p:nvPr/>
        </p:nvSpPr>
        <p:spPr>
          <a:xfrm>
            <a:off x="4671112" y="3107642"/>
            <a:ext cx="2415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Oswald"/>
              <a:buNone/>
            </a:pPr>
            <a:r>
              <a:rPr lang="en" sz="1800" b="1" i="0" u="none" strike="noStrike" cap="none">
                <a:solidFill>
                  <a:schemeClr val="accent2"/>
                </a:solidFill>
                <a:latin typeface="Oswald"/>
                <a:ea typeface="Oswald"/>
                <a:cs typeface="Oswald"/>
                <a:sym typeface="Oswald"/>
              </a:rPr>
              <a:t>FERPA Policy: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p2"/>
          <p:cNvSpPr txBox="1"/>
          <p:nvPr/>
        </p:nvSpPr>
        <p:spPr>
          <a:xfrm>
            <a:off x="4690396" y="3352839"/>
            <a:ext cx="2415300" cy="763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en"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*If you receive one-on-one consultation today, please note permission will be needed if someone is your in Zoom meeting with you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18"/>
          <p:cNvSpPr/>
          <p:nvPr/>
        </p:nvSpPr>
        <p:spPr>
          <a:xfrm>
            <a:off x="6096000" y="0"/>
            <a:ext cx="3048000" cy="5143500"/>
          </a:xfrm>
          <a:prstGeom prst="rect">
            <a:avLst/>
          </a:prstGeom>
          <a:solidFill>
            <a:srgbClr val="21425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9" name="Google Shape;1079;p18"/>
          <p:cNvSpPr/>
          <p:nvPr/>
        </p:nvSpPr>
        <p:spPr>
          <a:xfrm>
            <a:off x="285750" y="238125"/>
            <a:ext cx="571500" cy="571500"/>
          </a:xfrm>
          <a:prstGeom prst="ellipse">
            <a:avLst/>
          </a:prstGeom>
          <a:solidFill>
            <a:srgbClr val="F5D41E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0" name="Google Shape;1080;p18"/>
          <p:cNvSpPr txBox="1">
            <a:spLocks noGrp="1"/>
          </p:cNvSpPr>
          <p:nvPr>
            <p:ph type="title"/>
          </p:nvPr>
        </p:nvSpPr>
        <p:spPr>
          <a:xfrm>
            <a:off x="952500" y="238125"/>
            <a:ext cx="4762500" cy="571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sz="3200" b="1">
                <a:solidFill>
                  <a:srgbClr val="21425F"/>
                </a:solidFill>
                <a:latin typeface="Oswald"/>
                <a:ea typeface="Oswald"/>
                <a:cs typeface="Oswald"/>
                <a:sym typeface="Oswald"/>
              </a:rPr>
              <a:t>UCR BREADTH COURSES</a:t>
            </a:r>
            <a:endParaRPr sz="3200" b="1">
              <a:solidFill>
                <a:srgbClr val="21425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grpSp>
        <p:nvGrpSpPr>
          <p:cNvPr id="1081" name="Google Shape;1081;p18"/>
          <p:cNvGrpSpPr/>
          <p:nvPr/>
        </p:nvGrpSpPr>
        <p:grpSpPr>
          <a:xfrm>
            <a:off x="762000" y="1333500"/>
            <a:ext cx="4953000" cy="1428900"/>
            <a:chOff x="762000" y="1333500"/>
            <a:chExt cx="4953000" cy="1428900"/>
          </a:xfrm>
        </p:grpSpPr>
        <p:sp>
          <p:nvSpPr>
            <p:cNvPr id="1082" name="Google Shape;1082;p18"/>
            <p:cNvSpPr/>
            <p:nvPr/>
          </p:nvSpPr>
          <p:spPr>
            <a:xfrm>
              <a:off x="762000" y="1333500"/>
              <a:ext cx="4953000" cy="1428900"/>
            </a:xfrm>
            <a:prstGeom prst="roundRect">
              <a:avLst>
                <a:gd name="adj" fmla="val 10000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18"/>
            <p:cNvSpPr txBox="1"/>
            <p:nvPr/>
          </p:nvSpPr>
          <p:spPr>
            <a:xfrm>
              <a:off x="952500" y="1476375"/>
              <a:ext cx="45720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" sz="1600" b="1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Degree Requirements</a:t>
              </a:r>
              <a:endParaRPr sz="1600" b="1" i="0" u="none" strike="noStrike" cap="none">
                <a:solidFill>
                  <a:srgbClr val="21425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CNAS BREADTH courses are part of your degree requirements. Please be sure to review breadth information in Highlander Foundations Canvas course.</a:t>
              </a:r>
              <a:endParaRPr sz="1400" b="0" i="0" u="none" strike="noStrike" cap="none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4" name="Google Shape;1084;p18"/>
          <p:cNvGrpSpPr/>
          <p:nvPr/>
        </p:nvGrpSpPr>
        <p:grpSpPr>
          <a:xfrm>
            <a:off x="762000" y="2952750"/>
            <a:ext cx="4953000" cy="1238400"/>
            <a:chOff x="762000" y="2952750"/>
            <a:chExt cx="4953000" cy="1238400"/>
          </a:xfrm>
        </p:grpSpPr>
        <p:sp>
          <p:nvSpPr>
            <p:cNvPr id="1085" name="Google Shape;1085;p18"/>
            <p:cNvSpPr/>
            <p:nvPr/>
          </p:nvSpPr>
          <p:spPr>
            <a:xfrm>
              <a:off x="762000" y="2952750"/>
              <a:ext cx="4953000" cy="1238400"/>
            </a:xfrm>
            <a:prstGeom prst="roundRect">
              <a:avLst>
                <a:gd name="adj" fmla="val 11538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18"/>
            <p:cNvSpPr txBox="1"/>
            <p:nvPr/>
          </p:nvSpPr>
          <p:spPr>
            <a:xfrm>
              <a:off x="952500" y="3095625"/>
              <a:ext cx="45720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" sz="1600" b="1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Registration Resources</a:t>
              </a:r>
              <a:endParaRPr sz="1600" b="1" i="0" u="none" strike="noStrike" cap="none">
                <a:solidFill>
                  <a:srgbClr val="21425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An open course list will be provided as you are registering for courses today.</a:t>
              </a:r>
              <a:endParaRPr sz="1400" b="0" i="0" u="none" strike="noStrike" cap="none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7" name="Google Shape;1087;p18"/>
          <p:cNvGrpSpPr/>
          <p:nvPr/>
        </p:nvGrpSpPr>
        <p:grpSpPr>
          <a:xfrm>
            <a:off x="6286500" y="1802130"/>
            <a:ext cx="2667000" cy="2293620"/>
            <a:chOff x="6286500" y="1802130"/>
            <a:chExt cx="2667000" cy="2293620"/>
          </a:xfrm>
        </p:grpSpPr>
        <p:sp>
          <p:nvSpPr>
            <p:cNvPr id="1088" name="Google Shape;1088;p18"/>
            <p:cNvSpPr txBox="1"/>
            <p:nvPr/>
          </p:nvSpPr>
          <p:spPr>
            <a:xfrm>
              <a:off x="6286500" y="1802130"/>
              <a:ext cx="2667000" cy="190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0"/>
                <a:buFont typeface="Arial"/>
                <a:buNone/>
              </a:pPr>
              <a:r>
                <a:rPr lang="en" sz="6000" b="0" i="0" u="none" strike="noStrike" cap="none">
                  <a:solidFill>
                    <a:srgbClr val="F5D41E"/>
                  </a:solidFill>
                  <a:latin typeface="Mate"/>
                  <a:ea typeface="Mate"/>
                  <a:cs typeface="Mate"/>
                  <a:sym typeface="Mate"/>
                </a:rPr>
                <a:t>CNAS</a:t>
              </a:r>
              <a:endParaRPr sz="6000" b="0" i="0" u="none" strike="noStrike" cap="none">
                <a:solidFill>
                  <a:srgbClr val="F5D41E"/>
                </a:solidFill>
                <a:latin typeface="Mate"/>
                <a:ea typeface="Mate"/>
                <a:cs typeface="Mate"/>
                <a:sym typeface="Mate"/>
              </a:endParaRPr>
            </a:p>
          </p:txBody>
        </p:sp>
        <p:sp>
          <p:nvSpPr>
            <p:cNvPr id="1089" name="Google Shape;1089;p18"/>
            <p:cNvSpPr txBox="1"/>
            <p:nvPr/>
          </p:nvSpPr>
          <p:spPr>
            <a:xfrm>
              <a:off x="6286500" y="3333750"/>
              <a:ext cx="26670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>
                  <a:solidFill>
                    <a:srgbClr val="FFFFFF"/>
                  </a:solidFill>
                  <a:latin typeface="Oswald"/>
                  <a:ea typeface="Oswald"/>
                  <a:cs typeface="Oswald"/>
                  <a:sym typeface="Oswald"/>
                </a:rPr>
                <a:t>CNAS ADVISING</a:t>
              </a:r>
              <a:endParaRPr sz="14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375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" sz="1000" b="0" i="0" u="none" strike="noStrike" cap="none">
                  <a:solidFill>
                    <a:srgbClr val="FFFFFF"/>
                  </a:solidFill>
                  <a:latin typeface="Oswald"/>
                  <a:ea typeface="Oswald"/>
                  <a:cs typeface="Oswald"/>
                  <a:sym typeface="Oswald"/>
                </a:rPr>
                <a:t>SUPPORT &amp; SUCCESS</a:t>
              </a:r>
              <a:endParaRPr sz="1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" name="Google Shape;1095;p68"/>
          <p:cNvSpPr/>
          <p:nvPr/>
        </p:nvSpPr>
        <p:spPr>
          <a:xfrm>
            <a:off x="6096000" y="0"/>
            <a:ext cx="3048000" cy="5143500"/>
          </a:xfrm>
          <a:prstGeom prst="rect">
            <a:avLst/>
          </a:prstGeom>
          <a:solidFill>
            <a:srgbClr val="21425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6" name="Google Shape;1096;p68"/>
          <p:cNvSpPr/>
          <p:nvPr/>
        </p:nvSpPr>
        <p:spPr>
          <a:xfrm>
            <a:off x="285750" y="238125"/>
            <a:ext cx="571500" cy="571500"/>
          </a:xfrm>
          <a:prstGeom prst="ellipse">
            <a:avLst/>
          </a:prstGeom>
          <a:solidFill>
            <a:srgbClr val="F5D41E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68"/>
          <p:cNvSpPr txBox="1"/>
          <p:nvPr/>
        </p:nvSpPr>
        <p:spPr>
          <a:xfrm>
            <a:off x="952500" y="238125"/>
            <a:ext cx="47625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1" i="0" u="none" strike="noStrike" cap="none">
                <a:solidFill>
                  <a:srgbClr val="21425F"/>
                </a:solidFill>
                <a:latin typeface="Oswald"/>
                <a:ea typeface="Oswald"/>
                <a:cs typeface="Oswald"/>
                <a:sym typeface="Oswald"/>
              </a:rPr>
              <a:t>MATH COURSE CLARIFICATION</a:t>
            </a:r>
            <a:endParaRPr sz="2800" b="1" i="0" u="none" strike="noStrike" cap="none">
              <a:solidFill>
                <a:srgbClr val="21425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grpSp>
        <p:nvGrpSpPr>
          <p:cNvPr id="1098" name="Google Shape;1098;p68"/>
          <p:cNvGrpSpPr/>
          <p:nvPr/>
        </p:nvGrpSpPr>
        <p:grpSpPr>
          <a:xfrm>
            <a:off x="762000" y="1238250"/>
            <a:ext cx="4953000" cy="1333500"/>
            <a:chOff x="762000" y="1238250"/>
            <a:chExt cx="4953000" cy="1333500"/>
          </a:xfrm>
        </p:grpSpPr>
        <p:sp>
          <p:nvSpPr>
            <p:cNvPr id="1099" name="Google Shape;1099;p68"/>
            <p:cNvSpPr/>
            <p:nvPr/>
          </p:nvSpPr>
          <p:spPr>
            <a:xfrm>
              <a:off x="762000" y="1238250"/>
              <a:ext cx="4953000" cy="1333500"/>
            </a:xfrm>
            <a:prstGeom prst="roundRect">
              <a:avLst>
                <a:gd name="adj" fmla="val 10714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68"/>
            <p:cNvSpPr txBox="1"/>
            <p:nvPr/>
          </p:nvSpPr>
          <p:spPr>
            <a:xfrm>
              <a:off x="952500" y="1381125"/>
              <a:ext cx="4572000" cy="104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1800" b="1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MATH 005A</a:t>
              </a:r>
              <a:endParaRPr sz="1800" b="1" i="0" u="none" strike="noStrike" cap="none">
                <a:solidFill>
                  <a:srgbClr val="21425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31750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21425F"/>
                </a:buClr>
                <a:buSzPts val="1400"/>
                <a:buFont typeface="Arial"/>
                <a:buChar char="●"/>
              </a:pPr>
              <a:r>
                <a:rPr lang="en" sz="1400" b="0" i="0" u="none" strike="noStrike" cap="none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One-term pre-calculus course</a:t>
              </a:r>
              <a:endParaRPr sz="1400" b="0" i="0" u="none" strike="noStrike" cap="none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31750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21425F"/>
                </a:buClr>
                <a:buSzPts val="1400"/>
                <a:buFont typeface="Arial"/>
                <a:buChar char="●"/>
              </a:pPr>
              <a:r>
                <a:rPr lang="en" sz="1400" b="1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Higher placement level</a:t>
              </a:r>
              <a:endParaRPr sz="1400" b="1" i="0" u="none" strike="noStrike" cap="none">
                <a:solidFill>
                  <a:srgbClr val="21425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1" name="Google Shape;1101;p68"/>
          <p:cNvGrpSpPr/>
          <p:nvPr/>
        </p:nvGrpSpPr>
        <p:grpSpPr>
          <a:xfrm>
            <a:off x="762000" y="2762250"/>
            <a:ext cx="4953000" cy="1143000"/>
            <a:chOff x="762000" y="2762250"/>
            <a:chExt cx="4953000" cy="1143000"/>
          </a:xfrm>
        </p:grpSpPr>
        <p:sp>
          <p:nvSpPr>
            <p:cNvPr id="1102" name="Google Shape;1102;p68"/>
            <p:cNvSpPr/>
            <p:nvPr/>
          </p:nvSpPr>
          <p:spPr>
            <a:xfrm>
              <a:off x="762000" y="2762250"/>
              <a:ext cx="4953000" cy="1143000"/>
            </a:xfrm>
            <a:prstGeom prst="roundRect">
              <a:avLst>
                <a:gd name="adj" fmla="val 12500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68"/>
            <p:cNvSpPr txBox="1"/>
            <p:nvPr/>
          </p:nvSpPr>
          <p:spPr>
            <a:xfrm>
              <a:off x="952500" y="2905125"/>
              <a:ext cx="45720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1800" b="1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MATH 006A</a:t>
              </a:r>
              <a:endParaRPr sz="1800" b="1" i="0" u="none" strike="noStrike" cap="none">
                <a:solidFill>
                  <a:srgbClr val="21425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31750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475569"/>
                </a:buClr>
                <a:buSzPts val="1400"/>
                <a:buFont typeface="Arial"/>
                <a:buChar char="●"/>
              </a:pPr>
              <a:r>
                <a:rPr lang="en" sz="1400" b="0" i="0" u="none" strike="noStrike" cap="none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Two-term pre-calculus course</a:t>
              </a:r>
              <a:endParaRPr sz="1400" b="0" i="0" u="none" strike="noStrike" cap="none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4" name="Google Shape;1104;p68"/>
          <p:cNvGrpSpPr/>
          <p:nvPr/>
        </p:nvGrpSpPr>
        <p:grpSpPr>
          <a:xfrm>
            <a:off x="6286500" y="1802130"/>
            <a:ext cx="2667000" cy="2293620"/>
            <a:chOff x="6286500" y="1802130"/>
            <a:chExt cx="2667000" cy="2293620"/>
          </a:xfrm>
        </p:grpSpPr>
        <p:sp>
          <p:nvSpPr>
            <p:cNvPr id="1105" name="Google Shape;1105;p68"/>
            <p:cNvSpPr txBox="1"/>
            <p:nvPr/>
          </p:nvSpPr>
          <p:spPr>
            <a:xfrm>
              <a:off x="6286500" y="1802130"/>
              <a:ext cx="2667000" cy="142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0"/>
                <a:buFont typeface="Arial"/>
                <a:buNone/>
              </a:pPr>
              <a:r>
                <a:rPr lang="en" sz="6000" b="0" i="0" u="none" strike="noStrike" cap="none">
                  <a:solidFill>
                    <a:srgbClr val="F5D41E"/>
                  </a:solidFill>
                  <a:latin typeface="Mate"/>
                  <a:ea typeface="Mate"/>
                  <a:cs typeface="Mate"/>
                  <a:sym typeface="Mate"/>
                </a:rPr>
                <a:t>NOTE</a:t>
              </a:r>
              <a:endParaRPr sz="6000" b="0" i="0" u="none" strike="noStrike" cap="none">
                <a:solidFill>
                  <a:srgbClr val="F5D41E"/>
                </a:solidFill>
                <a:latin typeface="Mate"/>
                <a:ea typeface="Mate"/>
                <a:cs typeface="Mate"/>
                <a:sym typeface="Mate"/>
              </a:endParaRPr>
            </a:p>
          </p:txBody>
        </p:sp>
        <p:sp>
          <p:nvSpPr>
            <p:cNvPr id="1106" name="Google Shape;1106;p68"/>
            <p:cNvSpPr txBox="1"/>
            <p:nvPr/>
          </p:nvSpPr>
          <p:spPr>
            <a:xfrm>
              <a:off x="6286500" y="3143250"/>
              <a:ext cx="26670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" sz="1600" b="0" i="0" u="none" strike="noStrike" cap="none">
                  <a:solidFill>
                    <a:srgbClr val="FFFFFF"/>
                  </a:solidFill>
                  <a:latin typeface="Oswald"/>
                  <a:ea typeface="Oswald"/>
                  <a:cs typeface="Oswald"/>
                  <a:sym typeface="Oswald"/>
                </a:rPr>
                <a:t>CNAS ADVISING</a:t>
              </a:r>
              <a:endParaRPr sz="16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375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" sz="1000" b="0" i="0" u="none" strike="noStrike" cap="none">
                  <a:solidFill>
                    <a:srgbClr val="F8FAFB"/>
                  </a:solidFill>
                  <a:latin typeface="Oswald"/>
                  <a:ea typeface="Oswald"/>
                  <a:cs typeface="Oswald"/>
                  <a:sym typeface="Oswald"/>
                </a:rPr>
                <a:t>MATH PLACEMENT GUIDE</a:t>
              </a:r>
              <a:endParaRPr sz="1000" b="0" i="0" u="none" strike="noStrike" cap="none">
                <a:solidFill>
                  <a:srgbClr val="F8FAFB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69"/>
          <p:cNvSpPr/>
          <p:nvPr/>
        </p:nvSpPr>
        <p:spPr>
          <a:xfrm>
            <a:off x="6096000" y="0"/>
            <a:ext cx="3048000" cy="5143500"/>
          </a:xfrm>
          <a:prstGeom prst="rect">
            <a:avLst/>
          </a:prstGeom>
          <a:solidFill>
            <a:srgbClr val="21425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3" name="Google Shape;1113;p69"/>
          <p:cNvSpPr/>
          <p:nvPr/>
        </p:nvSpPr>
        <p:spPr>
          <a:xfrm>
            <a:off x="285750" y="238125"/>
            <a:ext cx="571500" cy="571500"/>
          </a:xfrm>
          <a:prstGeom prst="ellipse">
            <a:avLst/>
          </a:prstGeom>
          <a:solidFill>
            <a:srgbClr val="F5D41E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4" name="Google Shape;1114;p69"/>
          <p:cNvSpPr txBox="1"/>
          <p:nvPr/>
        </p:nvSpPr>
        <p:spPr>
          <a:xfrm>
            <a:off x="952500" y="238125"/>
            <a:ext cx="4762500" cy="571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1" i="0" u="none" strike="noStrike" cap="none">
                <a:solidFill>
                  <a:srgbClr val="21425F"/>
                </a:solidFill>
                <a:latin typeface="Oswald"/>
                <a:ea typeface="Oswald"/>
                <a:cs typeface="Oswald"/>
                <a:sym typeface="Oswald"/>
              </a:rPr>
              <a:t>MATH 006A PLACEMENT</a:t>
            </a:r>
            <a:endParaRPr sz="2800" b="1" i="0" u="none" strike="noStrike" cap="none">
              <a:solidFill>
                <a:srgbClr val="21425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grpSp>
        <p:nvGrpSpPr>
          <p:cNvPr id="1115" name="Google Shape;1115;p69"/>
          <p:cNvGrpSpPr/>
          <p:nvPr/>
        </p:nvGrpSpPr>
        <p:grpSpPr>
          <a:xfrm>
            <a:off x="762000" y="1000125"/>
            <a:ext cx="4953000" cy="571500"/>
            <a:chOff x="762000" y="1000125"/>
            <a:chExt cx="4953000" cy="571500"/>
          </a:xfrm>
        </p:grpSpPr>
        <p:sp>
          <p:nvSpPr>
            <p:cNvPr id="1116" name="Google Shape;1116;p69"/>
            <p:cNvSpPr/>
            <p:nvPr/>
          </p:nvSpPr>
          <p:spPr>
            <a:xfrm>
              <a:off x="762000" y="1000125"/>
              <a:ext cx="4953000" cy="571500"/>
            </a:xfrm>
            <a:prstGeom prst="roundRect">
              <a:avLst>
                <a:gd name="adj" fmla="val 16666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69"/>
            <p:cNvSpPr txBox="1"/>
            <p:nvPr/>
          </p:nvSpPr>
          <p:spPr>
            <a:xfrm>
              <a:off x="952500" y="1095375"/>
              <a:ext cx="4572000" cy="381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1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Note:</a:t>
              </a:r>
              <a:r>
                <a:rPr lang="en" sz="1400" b="0" i="0" u="none" strike="noStrike" cap="none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 There are two types of MATH006A placement.</a:t>
              </a:r>
              <a:endParaRPr sz="1400" b="0" i="0" u="none" strike="noStrike" cap="none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8" name="Google Shape;1118;p69"/>
          <p:cNvGrpSpPr/>
          <p:nvPr/>
        </p:nvGrpSpPr>
        <p:grpSpPr>
          <a:xfrm>
            <a:off x="762000" y="1762125"/>
            <a:ext cx="4953000" cy="762000"/>
            <a:chOff x="762000" y="1762125"/>
            <a:chExt cx="4953000" cy="762000"/>
          </a:xfrm>
        </p:grpSpPr>
        <p:sp>
          <p:nvSpPr>
            <p:cNvPr id="1119" name="Google Shape;1119;p69"/>
            <p:cNvSpPr/>
            <p:nvPr/>
          </p:nvSpPr>
          <p:spPr>
            <a:xfrm>
              <a:off x="762000" y="1762125"/>
              <a:ext cx="4953000" cy="762000"/>
            </a:xfrm>
            <a:prstGeom prst="roundRect">
              <a:avLst>
                <a:gd name="adj" fmla="val 18750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69"/>
            <p:cNvSpPr txBox="1"/>
            <p:nvPr/>
          </p:nvSpPr>
          <p:spPr>
            <a:xfrm>
              <a:off x="952500" y="1857375"/>
              <a:ext cx="4572000" cy="571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1800" b="1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1. MATH006A alone placement</a:t>
              </a:r>
              <a:endParaRPr sz="1800" b="1" i="0" u="none" strike="noStrike" cap="none">
                <a:solidFill>
                  <a:srgbClr val="21425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1" name="Google Shape;1121;p69"/>
          <p:cNvGrpSpPr/>
          <p:nvPr/>
        </p:nvGrpSpPr>
        <p:grpSpPr>
          <a:xfrm>
            <a:off x="762000" y="2714625"/>
            <a:ext cx="4953000" cy="1714500"/>
            <a:chOff x="762000" y="2714625"/>
            <a:chExt cx="4953000" cy="1714500"/>
          </a:xfrm>
        </p:grpSpPr>
        <p:sp>
          <p:nvSpPr>
            <p:cNvPr id="1122" name="Google Shape;1122;p69"/>
            <p:cNvSpPr/>
            <p:nvPr/>
          </p:nvSpPr>
          <p:spPr>
            <a:xfrm>
              <a:off x="762000" y="2714625"/>
              <a:ext cx="4953000" cy="1714500"/>
            </a:xfrm>
            <a:prstGeom prst="roundRect">
              <a:avLst>
                <a:gd name="adj" fmla="val 8333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69"/>
            <p:cNvSpPr txBox="1"/>
            <p:nvPr/>
          </p:nvSpPr>
          <p:spPr>
            <a:xfrm>
              <a:off x="952500" y="2857500"/>
              <a:ext cx="4572000" cy="14289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1800" b="1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2. MATH006A &amp; 06LA placement</a:t>
              </a:r>
              <a:endParaRPr sz="1800" b="1" i="0" u="none" strike="noStrike" cap="none">
                <a:solidFill>
                  <a:srgbClr val="21425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0" i="0" u="none" strike="noStrike" cap="none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Students will have to look up </a:t>
              </a:r>
              <a:r>
                <a:rPr lang="en" sz="1300" b="1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“MATH06LA”</a:t>
              </a:r>
              <a:r>
                <a:rPr lang="en" sz="1300" b="0" i="0" u="none" strike="noStrike" cap="none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 in the schedule of classes if you need to add MATH006A with 06LA.</a:t>
              </a:r>
              <a:endParaRPr sz="1300" b="0" i="0" u="none" strike="noStrike" cap="none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4" name="Google Shape;1124;p69"/>
          <p:cNvGrpSpPr/>
          <p:nvPr/>
        </p:nvGrpSpPr>
        <p:grpSpPr>
          <a:xfrm>
            <a:off x="6286500" y="1802130"/>
            <a:ext cx="2667000" cy="2198370"/>
            <a:chOff x="6286500" y="1802130"/>
            <a:chExt cx="2667000" cy="2198370"/>
          </a:xfrm>
        </p:grpSpPr>
        <p:sp>
          <p:nvSpPr>
            <p:cNvPr id="1125" name="Google Shape;1125;p69"/>
            <p:cNvSpPr txBox="1"/>
            <p:nvPr/>
          </p:nvSpPr>
          <p:spPr>
            <a:xfrm>
              <a:off x="6286500" y="1802130"/>
              <a:ext cx="2667000" cy="14289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0"/>
                <a:buFont typeface="Arial"/>
                <a:buNone/>
              </a:pPr>
              <a:endParaRPr sz="6000" b="0" i="0" u="none" strike="noStrike" cap="none">
                <a:solidFill>
                  <a:srgbClr val="F5D41E"/>
                </a:solidFill>
                <a:latin typeface="Mate"/>
                <a:ea typeface="Mate"/>
                <a:cs typeface="Mate"/>
                <a:sym typeface="Mate"/>
              </a:endParaRPr>
            </a:p>
          </p:txBody>
        </p:sp>
        <p:sp>
          <p:nvSpPr>
            <p:cNvPr id="1126" name="Google Shape;1126;p69"/>
            <p:cNvSpPr txBox="1"/>
            <p:nvPr/>
          </p:nvSpPr>
          <p:spPr>
            <a:xfrm>
              <a:off x="6286500" y="3048000"/>
              <a:ext cx="2667000" cy="952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" sz="1600" b="0" i="0" u="none" strike="noStrike" cap="none">
                  <a:solidFill>
                    <a:srgbClr val="FFFFFF"/>
                  </a:solidFill>
                  <a:latin typeface="Oswald"/>
                  <a:ea typeface="Oswald"/>
                  <a:cs typeface="Oswald"/>
                  <a:sym typeface="Oswald"/>
                </a:rPr>
                <a:t>CNAS ADVISING</a:t>
              </a:r>
              <a:endParaRPr sz="16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375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" sz="1000" b="0" i="0" u="none" strike="noStrike" cap="none">
                  <a:solidFill>
                    <a:srgbClr val="F8FAFB"/>
                  </a:solidFill>
                  <a:latin typeface="Oswald"/>
                  <a:ea typeface="Oswald"/>
                  <a:cs typeface="Oswald"/>
                  <a:sym typeface="Oswald"/>
                </a:rPr>
                <a:t>REGISTRATION GUIDE</a:t>
              </a:r>
              <a:endParaRPr sz="1000" b="0" i="0" u="none" strike="noStrike" cap="none">
                <a:solidFill>
                  <a:srgbClr val="F8FAFB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70"/>
          <p:cNvSpPr/>
          <p:nvPr/>
        </p:nvSpPr>
        <p:spPr>
          <a:xfrm>
            <a:off x="6096000" y="0"/>
            <a:ext cx="3048000" cy="5143500"/>
          </a:xfrm>
          <a:prstGeom prst="rect">
            <a:avLst/>
          </a:prstGeom>
          <a:solidFill>
            <a:srgbClr val="21425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3" name="Google Shape;1133;p70"/>
          <p:cNvSpPr/>
          <p:nvPr/>
        </p:nvSpPr>
        <p:spPr>
          <a:xfrm>
            <a:off x="285750" y="238125"/>
            <a:ext cx="571500" cy="571500"/>
          </a:xfrm>
          <a:prstGeom prst="ellipse">
            <a:avLst/>
          </a:prstGeom>
          <a:solidFill>
            <a:srgbClr val="F5D41E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4" name="Google Shape;1134;p70"/>
          <p:cNvSpPr txBox="1"/>
          <p:nvPr/>
        </p:nvSpPr>
        <p:spPr>
          <a:xfrm>
            <a:off x="952500" y="238125"/>
            <a:ext cx="4762500" cy="571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rgbClr val="21425F"/>
                </a:solidFill>
                <a:latin typeface="Oswald"/>
                <a:ea typeface="Oswald"/>
                <a:cs typeface="Oswald"/>
                <a:sym typeface="Oswald"/>
              </a:rPr>
              <a:t>CNAS LEARNING COMMUNITY (LC)</a:t>
            </a:r>
            <a:endParaRPr sz="2400" b="1" i="0" u="none" strike="noStrike" cap="none">
              <a:solidFill>
                <a:srgbClr val="21425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grpSp>
        <p:nvGrpSpPr>
          <p:cNvPr id="1135" name="Google Shape;1135;p70"/>
          <p:cNvGrpSpPr/>
          <p:nvPr/>
        </p:nvGrpSpPr>
        <p:grpSpPr>
          <a:xfrm>
            <a:off x="762000" y="1047750"/>
            <a:ext cx="4953000" cy="3238500"/>
            <a:chOff x="762000" y="1047750"/>
            <a:chExt cx="4953000" cy="3238500"/>
          </a:xfrm>
        </p:grpSpPr>
        <p:sp>
          <p:nvSpPr>
            <p:cNvPr id="1136" name="Google Shape;1136;p70"/>
            <p:cNvSpPr/>
            <p:nvPr/>
          </p:nvSpPr>
          <p:spPr>
            <a:xfrm>
              <a:off x="762000" y="1047750"/>
              <a:ext cx="4953000" cy="3238500"/>
            </a:xfrm>
            <a:prstGeom prst="roundRect">
              <a:avLst>
                <a:gd name="adj" fmla="val 4411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70"/>
            <p:cNvSpPr txBox="1"/>
            <p:nvPr/>
          </p:nvSpPr>
          <p:spPr>
            <a:xfrm>
              <a:off x="952500" y="1190625"/>
              <a:ext cx="4572000" cy="295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95"/>
                <a:buFont typeface="Arial"/>
                <a:buNone/>
              </a:pPr>
              <a:r>
                <a:rPr lang="en" sz="1295" b="1" i="0" u="none" strike="noStrike" cap="none">
                  <a:solidFill>
                    <a:srgbClr val="D25814"/>
                  </a:solidFill>
                  <a:latin typeface="Arial"/>
                  <a:ea typeface="Arial"/>
                  <a:cs typeface="Arial"/>
                  <a:sym typeface="Arial"/>
                </a:rPr>
                <a:t>PLEASE REMEMBER</a:t>
              </a:r>
              <a:endParaRPr sz="1295" b="1" i="0" u="none" strike="noStrike" cap="none">
                <a:solidFill>
                  <a:srgbClr val="D25814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310833" algn="l" rtl="0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  <a:buClr>
                  <a:srgbClr val="21425F"/>
                </a:buClr>
                <a:buSzPts val="1295"/>
                <a:buFont typeface="Arial"/>
                <a:buChar char="●"/>
              </a:pPr>
              <a:r>
                <a:rPr lang="en" sz="1295" b="1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Math/Sci Core Classes Only:</a:t>
              </a:r>
              <a:r>
                <a:rPr lang="en" sz="1295" b="0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 LC includes only core math/science; you must enroll in breadth courses on your own.</a:t>
              </a:r>
              <a:endParaRPr sz="1295" b="0" i="0" u="none" strike="noStrike" cap="none">
                <a:solidFill>
                  <a:srgbClr val="21425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310833" algn="l" rtl="0">
                <a:lnSpc>
                  <a:spcPct val="10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21425F"/>
                </a:buClr>
                <a:buSzPts val="1295"/>
                <a:buFont typeface="Arial"/>
                <a:buChar char="●"/>
              </a:pPr>
              <a:r>
                <a:rPr lang="en" sz="1295" b="1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No Changes:</a:t>
              </a:r>
              <a:r>
                <a:rPr lang="en" sz="1295" b="0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 The LC schedule is fixed and cannot be modified.</a:t>
              </a:r>
              <a:endParaRPr sz="1295" b="0" i="0" u="none" strike="noStrike" cap="none">
                <a:solidFill>
                  <a:srgbClr val="21425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310833" algn="l" rtl="0">
                <a:lnSpc>
                  <a:spcPct val="10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21425F"/>
                </a:buClr>
                <a:buSzPts val="1295"/>
                <a:buFont typeface="Arial"/>
                <a:buChar char="●"/>
              </a:pPr>
              <a:r>
                <a:rPr lang="en" sz="1295" b="1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Linked Components:</a:t>
              </a:r>
              <a:r>
                <a:rPr lang="en" sz="1295" b="0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 Some courses include mandatory linked Discussions and/or Labs.</a:t>
              </a:r>
              <a:endParaRPr sz="1295" b="0" i="0" u="none" strike="noStrike" cap="none">
                <a:solidFill>
                  <a:srgbClr val="21425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310833" algn="l" rtl="0">
                <a:lnSpc>
                  <a:spcPct val="10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21425F"/>
                </a:buClr>
                <a:buSzPts val="1295"/>
                <a:buFont typeface="Arial"/>
                <a:buChar char="●"/>
              </a:pPr>
              <a:r>
                <a:rPr lang="en" sz="1295" b="1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Freshman Seminar:</a:t>
              </a:r>
              <a:r>
                <a:rPr lang="en" sz="1295" b="0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 Required component of the program.</a:t>
              </a:r>
              <a:endParaRPr sz="1295" b="0" i="0" u="none" strike="noStrike" cap="none">
                <a:solidFill>
                  <a:srgbClr val="21425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310833" algn="l" rtl="0">
                <a:lnSpc>
                  <a:spcPct val="10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21425F"/>
                </a:buClr>
                <a:buSzPts val="1295"/>
                <a:buFont typeface="Arial"/>
                <a:buChar char="●"/>
              </a:pPr>
              <a:r>
                <a:rPr lang="en" sz="1295" b="1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Supplemental Instruction:</a:t>
              </a:r>
              <a:r>
                <a:rPr lang="en" sz="1295" b="0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 Mandatory attendance is required.</a:t>
              </a:r>
              <a:endParaRPr sz="1295" b="0" i="0" u="none" strike="noStrike" cap="none">
                <a:solidFill>
                  <a:srgbClr val="21425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38" name="Google Shape;1138;p70"/>
          <p:cNvSpPr txBox="1"/>
          <p:nvPr/>
        </p:nvSpPr>
        <p:spPr>
          <a:xfrm>
            <a:off x="6286500" y="2667000"/>
            <a:ext cx="2667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CNAS ADVISING</a:t>
            </a:r>
            <a:endParaRPr sz="1600" b="1" i="0" u="none" strike="noStrike" cap="none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F8FAFB"/>
                </a:solidFill>
                <a:latin typeface="Oswald"/>
                <a:ea typeface="Oswald"/>
                <a:cs typeface="Oswald"/>
                <a:sym typeface="Oswald"/>
              </a:rPr>
              <a:t>FALL 2026 SCHEDULE GUIDE</a:t>
            </a:r>
            <a:endParaRPr sz="1000" b="0" i="0" u="none" strike="noStrike" cap="none">
              <a:solidFill>
                <a:srgbClr val="F8FAFB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139" name="Google Shape;1139;p70"/>
          <p:cNvSpPr txBox="1"/>
          <p:nvPr/>
        </p:nvSpPr>
        <p:spPr>
          <a:xfrm>
            <a:off x="762000" y="4429125"/>
            <a:ext cx="4953000" cy="4287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525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21425F"/>
                </a:solidFill>
                <a:latin typeface="Arial"/>
                <a:ea typeface="Arial"/>
                <a:cs typeface="Arial"/>
                <a:sym typeface="Arial"/>
              </a:rPr>
              <a:t>*Placement scores may require </a:t>
            </a:r>
            <a:r>
              <a:rPr lang="en" sz="11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MATH 006A and MATH 06LA</a:t>
            </a:r>
            <a:r>
              <a:rPr lang="en" sz="1100" b="0" i="0" u="none" strike="noStrike" cap="none">
                <a:solidFill>
                  <a:srgbClr val="21425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100" b="0" i="0" u="none" strike="noStrike" cap="none">
              <a:solidFill>
                <a:srgbClr val="21425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Google Shape;1145;p22"/>
          <p:cNvSpPr txBox="1">
            <a:spLocks noGrp="1"/>
          </p:cNvSpPr>
          <p:nvPr>
            <p:ph type="body" idx="1"/>
          </p:nvPr>
        </p:nvSpPr>
        <p:spPr>
          <a:xfrm>
            <a:off x="544656" y="1098025"/>
            <a:ext cx="4033800" cy="6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rmAutofit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 sz="2100" b="1"/>
              <a:t>MATH 003 Placement –</a:t>
            </a:r>
            <a:endParaRPr b="1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 sz="2100" b="1"/>
              <a:t>Learning Community</a:t>
            </a:r>
            <a:endParaRPr b="1"/>
          </a:p>
        </p:txBody>
      </p:sp>
      <p:graphicFrame>
        <p:nvGraphicFramePr>
          <p:cNvPr id="1146" name="Google Shape;1146;p22"/>
          <p:cNvGraphicFramePr/>
          <p:nvPr/>
        </p:nvGraphicFramePr>
        <p:xfrm>
          <a:off x="1157138" y="1851897"/>
          <a:ext cx="2728575" cy="2225915"/>
        </p:xfrm>
        <a:graphic>
          <a:graphicData uri="http://schemas.openxmlformats.org/drawingml/2006/table">
            <a:tbl>
              <a:tblPr>
                <a:noFill/>
                <a:tableStyleId>{57614FE4-989E-4E5E-A0AA-A33FE511CF80}</a:tableStyleId>
              </a:tblPr>
              <a:tblGrid>
                <a:gridCol w="2728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" sz="22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MATH 003               (3)</a:t>
                      </a:r>
                      <a:endParaRPr sz="150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06175" marR="1061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" sz="2200" b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WRITING              (4-5)</a:t>
                      </a:r>
                      <a:endParaRPr sz="150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06175" marR="1061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" sz="2200" b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BREADTH                 (4)</a:t>
                      </a:r>
                      <a:endParaRPr sz="150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06175" marR="1061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" sz="2200" b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NASC 091                 (1)</a:t>
                      </a:r>
                      <a:endParaRPr sz="2200" b="1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06175" marR="1061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" sz="2200" b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BREADTH                 (4)</a:t>
                      </a:r>
                      <a:endParaRPr sz="150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06175" marR="1061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i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 Units: 14-17</a:t>
                      </a:r>
                      <a:endParaRPr sz="150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06175" marR="106175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147" name="Google Shape;1147;p22"/>
          <p:cNvGrpSpPr/>
          <p:nvPr/>
        </p:nvGrpSpPr>
        <p:grpSpPr>
          <a:xfrm>
            <a:off x="5005041" y="1098030"/>
            <a:ext cx="3696978" cy="3778902"/>
            <a:chOff x="4970400" y="1302200"/>
            <a:chExt cx="4033800" cy="2995800"/>
          </a:xfrm>
        </p:grpSpPr>
        <p:sp>
          <p:nvSpPr>
            <p:cNvPr id="1148" name="Google Shape;1148;p22"/>
            <p:cNvSpPr/>
            <p:nvPr/>
          </p:nvSpPr>
          <p:spPr>
            <a:xfrm>
              <a:off x="4970400" y="1302200"/>
              <a:ext cx="4033800" cy="29958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22"/>
            <p:cNvSpPr/>
            <p:nvPr/>
          </p:nvSpPr>
          <p:spPr>
            <a:xfrm>
              <a:off x="5012544" y="1405875"/>
              <a:ext cx="3848400" cy="282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r>
                <a:rPr lang="en" sz="2100" b="0" i="0" u="none" strike="noStrike" cap="none">
                  <a:solidFill>
                    <a:srgbClr val="D25814"/>
                  </a:solidFill>
                  <a:latin typeface="Arial"/>
                  <a:ea typeface="Arial"/>
                  <a:cs typeface="Arial"/>
                  <a:sym typeface="Arial"/>
                </a:rPr>
                <a:t>Taking MATH 003 </a:t>
              </a:r>
              <a:endParaRPr sz="2100" b="0" i="0" u="none" strike="noStrike" cap="none">
                <a:solidFill>
                  <a:srgbClr val="D25814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r>
                <a:rPr lang="en" sz="2100" b="0" i="0" u="none" strike="noStrike" cap="none">
                  <a:solidFill>
                    <a:srgbClr val="D25814"/>
                  </a:solidFill>
                  <a:latin typeface="Arial"/>
                  <a:ea typeface="Arial"/>
                  <a:cs typeface="Arial"/>
                  <a:sym typeface="Arial"/>
                </a:rPr>
                <a:t>this Summer 2026? </a:t>
              </a:r>
              <a:endParaRPr sz="2100" b="0" i="0" u="none" strike="noStrike" cap="none">
                <a:solidFill>
                  <a:srgbClr val="D25814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endParaRPr sz="2100" b="0" i="0" u="none" strike="noStrike" cap="none">
                <a:solidFill>
                  <a:srgbClr val="D25814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should have an LC with </a:t>
              </a:r>
              <a:br>
                <a:rPr lang="en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" sz="1800" b="0" i="0" u="none" strike="noStrike" cap="none">
                  <a:solidFill>
                    <a:srgbClr val="D25814"/>
                  </a:solidFill>
                  <a:latin typeface="Arial"/>
                  <a:ea typeface="Arial"/>
                  <a:cs typeface="Arial"/>
                  <a:sym typeface="Arial"/>
                </a:rPr>
                <a:t>MATH 6A for Fall 2026 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50" name="Google Shape;1150;p22"/>
          <p:cNvSpPr txBox="1">
            <a:spLocks noGrp="1"/>
          </p:cNvSpPr>
          <p:nvPr>
            <p:ph type="title"/>
          </p:nvPr>
        </p:nvSpPr>
        <p:spPr>
          <a:xfrm>
            <a:off x="1999575" y="146150"/>
            <a:ext cx="5144700" cy="7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64132"/>
              </a:buClr>
              <a:buSzPct val="135714"/>
              <a:buFont typeface="Twentieth Century"/>
              <a:buNone/>
            </a:pPr>
            <a:r>
              <a:rPr lang="en" b="0">
                <a:latin typeface="Arial"/>
                <a:ea typeface="Arial"/>
                <a:cs typeface="Arial"/>
                <a:sym typeface="Arial"/>
              </a:rPr>
              <a:t>YOUR FALL 2026 Sample Schedule </a:t>
            </a:r>
            <a:endParaRPr b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1" name="Google Shape;1151;p22"/>
          <p:cNvSpPr/>
          <p:nvPr/>
        </p:nvSpPr>
        <p:spPr>
          <a:xfrm>
            <a:off x="-75" y="477950"/>
            <a:ext cx="1999800" cy="378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2" name="Google Shape;1152;p22"/>
          <p:cNvSpPr/>
          <p:nvPr/>
        </p:nvSpPr>
        <p:spPr>
          <a:xfrm>
            <a:off x="7144275" y="477950"/>
            <a:ext cx="1999800" cy="378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58" name="Google Shape;1158;p71"/>
          <p:cNvGraphicFramePr/>
          <p:nvPr/>
        </p:nvGraphicFramePr>
        <p:xfrm>
          <a:off x="2059183" y="1584650"/>
          <a:ext cx="5025475" cy="2457575"/>
        </p:xfrm>
        <a:graphic>
          <a:graphicData uri="http://schemas.openxmlformats.org/drawingml/2006/table">
            <a:tbl>
              <a:tblPr firstRow="1" bandRow="1">
                <a:noFill/>
                <a:tableStyleId>{92DBDAD6-433F-41FD-A7A2-0B0D98FB428B}</a:tableStyleId>
              </a:tblPr>
              <a:tblGrid>
                <a:gridCol w="3354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1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/>
                        <a:t>Course</a:t>
                      </a:r>
                      <a:endParaRPr sz="1400" b="1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/>
                        <a:t># of Units</a:t>
                      </a:r>
                      <a:endParaRPr sz="1400" b="1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u="none" strike="noStrike" cap="none"/>
                        <a:t>MATH 006A (Lecture)</a:t>
                      </a:r>
                      <a:endParaRPr sz="1100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u="none" strike="noStrike" cap="none"/>
                        <a:t>4</a:t>
                      </a:r>
                      <a:endParaRPr sz="1100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3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u="none" strike="noStrike" cap="none"/>
                        <a:t>MATH 006A (Discussion)</a:t>
                      </a:r>
                      <a:endParaRPr sz="1100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u="none" strike="noStrike" cap="none"/>
                        <a:t>0</a:t>
                      </a:r>
                      <a:endParaRPr sz="1100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3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u="none" strike="noStrike" cap="none"/>
                        <a:t>CHEM 001</a:t>
                      </a:r>
                      <a:endParaRPr sz="1100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u="none" strike="noStrike" cap="none"/>
                        <a:t>2</a:t>
                      </a:r>
                      <a:endParaRPr sz="1100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3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u="none" strike="noStrike" cap="none"/>
                        <a:t>NASC 091/094 (FR Seminar)</a:t>
                      </a:r>
                      <a:endParaRPr sz="1100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u="none" strike="noStrike" cap="none"/>
                        <a:t>1</a:t>
                      </a:r>
                      <a:endParaRPr sz="1100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3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u="none" strike="noStrike" cap="none"/>
                        <a:t>ARC 073</a:t>
                      </a:r>
                      <a:endParaRPr sz="1100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u="none" strike="noStrike" cap="none"/>
                        <a:t>0</a:t>
                      </a:r>
                      <a:endParaRPr sz="1100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3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u="none" strike="noStrike" cap="none"/>
                        <a:t>Total</a:t>
                      </a:r>
                      <a:endParaRPr sz="1100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u="none" strike="noStrike" cap="none"/>
                        <a:t> 7</a:t>
                      </a:r>
                      <a:endParaRPr sz="1100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59" name="Google Shape;1159;p71"/>
          <p:cNvSpPr txBox="1"/>
          <p:nvPr/>
        </p:nvSpPr>
        <p:spPr>
          <a:xfrm>
            <a:off x="333474" y="795555"/>
            <a:ext cx="8235561" cy="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CNAS Learning Community (LC) – MATH006A</a:t>
            </a:r>
            <a:endParaRPr sz="1400" b="1" i="0" u="sng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0" name="Google Shape;1160;p71"/>
          <p:cNvSpPr/>
          <p:nvPr/>
        </p:nvSpPr>
        <p:spPr>
          <a:xfrm>
            <a:off x="2059182" y="2996931"/>
            <a:ext cx="5025482" cy="646814"/>
          </a:xfrm>
          <a:prstGeom prst="rect">
            <a:avLst/>
          </a:prstGeom>
          <a:noFill/>
          <a:ln w="762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161" name="Google Shape;1161;p71"/>
          <p:cNvSpPr/>
          <p:nvPr/>
        </p:nvSpPr>
        <p:spPr>
          <a:xfrm>
            <a:off x="2059125" y="3735325"/>
            <a:ext cx="5025600" cy="306900"/>
          </a:xfrm>
          <a:prstGeom prst="rect">
            <a:avLst/>
          </a:prstGeom>
          <a:noFill/>
          <a:ln w="762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162" name="Google Shape;1162;p71"/>
          <p:cNvSpPr/>
          <p:nvPr/>
        </p:nvSpPr>
        <p:spPr>
          <a:xfrm>
            <a:off x="2059182" y="1916246"/>
            <a:ext cx="5025483" cy="709190"/>
          </a:xfrm>
          <a:prstGeom prst="rect">
            <a:avLst/>
          </a:prstGeom>
          <a:noFill/>
          <a:ln w="762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163" name="Google Shape;1163;p71"/>
          <p:cNvSpPr txBox="1">
            <a:spLocks noGrp="1"/>
          </p:cNvSpPr>
          <p:nvPr>
            <p:ph type="title"/>
          </p:nvPr>
        </p:nvSpPr>
        <p:spPr>
          <a:xfrm>
            <a:off x="1627909" y="146150"/>
            <a:ext cx="5964382" cy="7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64132"/>
              </a:buClr>
              <a:buSzPct val="150794"/>
              <a:buFont typeface="Twentieth Century"/>
              <a:buNone/>
            </a:pPr>
            <a:r>
              <a:rPr lang="en" b="0">
                <a:latin typeface="Arial"/>
                <a:ea typeface="Arial"/>
                <a:cs typeface="Arial"/>
                <a:sym typeface="Arial"/>
              </a:rPr>
              <a:t>YOUR FALL 2026 SAMPLE SCHEDULE </a:t>
            </a:r>
            <a:endParaRPr b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4" name="Google Shape;1164;p71"/>
          <p:cNvSpPr/>
          <p:nvPr/>
        </p:nvSpPr>
        <p:spPr>
          <a:xfrm>
            <a:off x="-75" y="477949"/>
            <a:ext cx="1627984" cy="45719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5" name="Google Shape;1165;p71"/>
          <p:cNvSpPr/>
          <p:nvPr/>
        </p:nvSpPr>
        <p:spPr>
          <a:xfrm>
            <a:off x="7592291" y="470031"/>
            <a:ext cx="1551783" cy="45719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6" name="Google Shape;1166;p71"/>
          <p:cNvSpPr txBox="1"/>
          <p:nvPr/>
        </p:nvSpPr>
        <p:spPr>
          <a:xfrm>
            <a:off x="1563354" y="4557192"/>
            <a:ext cx="659104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*MATH placement scores may place students in </a:t>
            </a:r>
            <a:r>
              <a:rPr lang="en" sz="14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MATH 006A and MATH 06LA</a:t>
            </a:r>
            <a:r>
              <a:rPr lang="en" sz="14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.  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B"/>
        </a:solidFill>
        <a:effectLst/>
      </p:bgPr>
    </p:bg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72" name="Google Shape;1172;p23"/>
          <p:cNvGraphicFramePr/>
          <p:nvPr/>
        </p:nvGraphicFramePr>
        <p:xfrm>
          <a:off x="4754880" y="1803689"/>
          <a:ext cx="3852475" cy="2065160"/>
        </p:xfrm>
        <a:graphic>
          <a:graphicData uri="http://schemas.openxmlformats.org/drawingml/2006/table">
            <a:tbl>
              <a:tblPr firstRow="1" bandRow="1">
                <a:noFill/>
                <a:tableStyleId>{92DBDAD6-433F-41FD-A7A2-0B0D98FB428B}</a:tableStyleId>
              </a:tblPr>
              <a:tblGrid>
                <a:gridCol w="2244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7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81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/>
                        <a:t>Course</a:t>
                      </a:r>
                      <a:endParaRPr sz="1400" b="1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/>
                        <a:t># of Units</a:t>
                      </a:r>
                      <a:endParaRPr sz="1400" b="1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u="none" strike="noStrike" cap="none"/>
                        <a:t>MATH 006A (Lecture)</a:t>
                      </a:r>
                      <a:endParaRPr sz="1100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u="none" strike="noStrike" cap="none"/>
                        <a:t>4</a:t>
                      </a:r>
                      <a:endParaRPr sz="1100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u="none" strike="noStrike" cap="none"/>
                        <a:t>MATH 006A (Discussion)</a:t>
                      </a:r>
                      <a:endParaRPr sz="1100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u="none" strike="noStrike" cap="none"/>
                        <a:t>0</a:t>
                      </a:r>
                      <a:endParaRPr sz="1100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u="none" strike="noStrike" cap="none"/>
                        <a:t>CHEM 001</a:t>
                      </a:r>
                      <a:endParaRPr sz="1100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u="none" strike="noStrike" cap="none"/>
                        <a:t>2</a:t>
                      </a:r>
                      <a:endParaRPr sz="1100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u="none" strike="noStrike" cap="none"/>
                        <a:t>NASC 091 (Seminar)</a:t>
                      </a:r>
                      <a:endParaRPr sz="1100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u="none" strike="noStrike" cap="none"/>
                        <a:t>1</a:t>
                      </a:r>
                      <a:endParaRPr sz="1100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8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u="none" strike="noStrike" cap="none"/>
                        <a:t>ARC 073</a:t>
                      </a:r>
                      <a:endParaRPr sz="1100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u="none" strike="noStrike" cap="none"/>
                        <a:t>0</a:t>
                      </a:r>
                      <a:endParaRPr sz="1100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8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u="none" strike="noStrike" cap="none"/>
                        <a:t>Total</a:t>
                      </a:r>
                      <a:endParaRPr sz="1100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u="none" strike="noStrike" cap="none"/>
                        <a:t>7 </a:t>
                      </a:r>
                      <a:endParaRPr sz="1100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73" name="Google Shape;1173;p23"/>
          <p:cNvSpPr/>
          <p:nvPr/>
        </p:nvSpPr>
        <p:spPr>
          <a:xfrm>
            <a:off x="4710800" y="2908648"/>
            <a:ext cx="3872100" cy="328800"/>
          </a:xfrm>
          <a:prstGeom prst="rect">
            <a:avLst/>
          </a:prstGeom>
          <a:noFill/>
          <a:ln w="762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174" name="Google Shape;1174;p23"/>
          <p:cNvSpPr txBox="1"/>
          <p:nvPr/>
        </p:nvSpPr>
        <p:spPr>
          <a:xfrm>
            <a:off x="2114275" y="784575"/>
            <a:ext cx="4834200" cy="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" sz="1700" b="0" i="0" u="sng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CNAS Learning Community – General Info</a:t>
            </a:r>
            <a:endParaRPr sz="1700" b="0" i="0" u="sng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935"/>
              <a:buFont typeface="Arial"/>
              <a:buNone/>
            </a:pPr>
            <a:endParaRPr sz="935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5" name="Google Shape;1175;p23"/>
          <p:cNvSpPr txBox="1">
            <a:spLocks noGrp="1"/>
          </p:cNvSpPr>
          <p:nvPr>
            <p:ph type="title"/>
          </p:nvPr>
        </p:nvSpPr>
        <p:spPr>
          <a:xfrm>
            <a:off x="1999575" y="146150"/>
            <a:ext cx="5144700" cy="7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64132"/>
              </a:buClr>
              <a:buSzPts val="3800"/>
              <a:buFont typeface="Twentieth Century"/>
              <a:buNone/>
            </a:pPr>
            <a:r>
              <a:rPr lang="en" b="0">
                <a:latin typeface="Arial"/>
                <a:ea typeface="Arial"/>
                <a:cs typeface="Arial"/>
                <a:sym typeface="Arial"/>
              </a:rPr>
              <a:t>YOUR FALL 2026 SCHEDULE </a:t>
            </a:r>
            <a:endParaRPr b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6" name="Google Shape;1176;p23"/>
          <p:cNvSpPr/>
          <p:nvPr/>
        </p:nvSpPr>
        <p:spPr>
          <a:xfrm>
            <a:off x="-75" y="477950"/>
            <a:ext cx="1999800" cy="378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7" name="Google Shape;1177;p23"/>
          <p:cNvSpPr/>
          <p:nvPr/>
        </p:nvSpPr>
        <p:spPr>
          <a:xfrm>
            <a:off x="7144275" y="477950"/>
            <a:ext cx="1999800" cy="378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8" name="Google Shape;1178;p23"/>
          <p:cNvSpPr txBox="1"/>
          <p:nvPr/>
        </p:nvSpPr>
        <p:spPr>
          <a:xfrm>
            <a:off x="308750" y="1488925"/>
            <a:ext cx="4130100" cy="29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457200" marR="0" lvl="0" indent="-349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●"/>
            </a:pPr>
            <a:r>
              <a:rPr lang="en" sz="1900" b="1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CHEM 001 is a prep course – </a:t>
            </a:r>
            <a:r>
              <a:rPr lang="en" sz="1900" b="1" i="0" u="sng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it is not the same as</a:t>
            </a:r>
            <a:r>
              <a:rPr lang="en" sz="1900" b="1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CHEM1A/1LA.</a:t>
            </a:r>
            <a:endParaRPr sz="1900" b="1" i="0" u="none" strike="noStrike" cap="non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900"/>
              <a:buFont typeface="Arial"/>
              <a:buChar char="●"/>
            </a:pPr>
            <a:r>
              <a:rPr lang="en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your LC schedule has 11 or less units, then you will add the appropriate WRIT and/or breadth courses to reach at least 12-17 units total.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9" name="Google Shape;1179;p23"/>
          <p:cNvSpPr txBox="1"/>
          <p:nvPr/>
        </p:nvSpPr>
        <p:spPr>
          <a:xfrm>
            <a:off x="368968" y="4395537"/>
            <a:ext cx="823837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*MATH placement scores may place students in </a:t>
            </a:r>
            <a:r>
              <a:rPr lang="en" sz="14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MATH 006A and MATH 06LA</a:t>
            </a:r>
            <a:r>
              <a:rPr lang="en" sz="14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.  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B"/>
        </a:solidFill>
        <a:effectLst/>
      </p:bgPr>
    </p:bg>
    <p:spTree>
      <p:nvGrpSpPr>
        <p:cNvPr id="1" name="Shape 1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85" name="Google Shape;1185;p24"/>
          <p:cNvGraphicFramePr/>
          <p:nvPr/>
        </p:nvGraphicFramePr>
        <p:xfrm>
          <a:off x="2738775" y="1774457"/>
          <a:ext cx="3666250" cy="1470760"/>
        </p:xfrm>
        <a:graphic>
          <a:graphicData uri="http://schemas.openxmlformats.org/drawingml/2006/table">
            <a:tbl>
              <a:tblPr firstRow="1" bandRow="1">
                <a:noFill/>
                <a:tableStyleId>{92DBDAD6-433F-41FD-A7A2-0B0D98FB428B}</a:tableStyleId>
              </a:tblPr>
              <a:tblGrid>
                <a:gridCol w="2212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3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81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/>
                        <a:t>Course</a:t>
                      </a:r>
                      <a:endParaRPr sz="1400" b="1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/>
                        <a:t># of Units</a:t>
                      </a:r>
                      <a:endParaRPr sz="1400" b="1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u="none" strike="noStrike" cap="none"/>
                        <a:t>CHEM 001</a:t>
                      </a:r>
                      <a:endParaRPr sz="1100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u="none" strike="noStrike" cap="none"/>
                        <a:t>2</a:t>
                      </a:r>
                      <a:endParaRPr sz="1100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u="none" strike="noStrike" cap="none"/>
                        <a:t>NASC 091 (Seminar)</a:t>
                      </a:r>
                      <a:endParaRPr sz="1100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u="none" strike="noStrike" cap="none"/>
                        <a:t>1</a:t>
                      </a:r>
                      <a:endParaRPr sz="1100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u="none" strike="noStrike" cap="none"/>
                        <a:t>ARC 073</a:t>
                      </a:r>
                      <a:endParaRPr sz="1100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u="none" strike="noStrike" cap="none"/>
                        <a:t>0</a:t>
                      </a:r>
                      <a:endParaRPr sz="1100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u="none" strike="noStrike" cap="none"/>
                        <a:t>Total</a:t>
                      </a:r>
                      <a:endParaRPr sz="1100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u="none" strike="noStrike" cap="none"/>
                        <a:t>4 </a:t>
                      </a:r>
                      <a:endParaRPr sz="1100" u="none" strike="noStrike" cap="none"/>
                    </a:p>
                  </a:txBody>
                  <a:tcPr marL="68600" marR="68600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86" name="Google Shape;1186;p24"/>
          <p:cNvSpPr txBox="1"/>
          <p:nvPr/>
        </p:nvSpPr>
        <p:spPr>
          <a:xfrm>
            <a:off x="421750" y="1587175"/>
            <a:ext cx="4504200" cy="31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187" name="Google Shape;1187;p24"/>
          <p:cNvSpPr txBox="1"/>
          <p:nvPr/>
        </p:nvSpPr>
        <p:spPr>
          <a:xfrm>
            <a:off x="3041450" y="1009812"/>
            <a:ext cx="30609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Twentieth Century"/>
              <a:buNone/>
            </a:pPr>
            <a:r>
              <a:rPr lang="en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MATH 6B*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8" name="Google Shape;1188;p24"/>
          <p:cNvSpPr txBox="1"/>
          <p:nvPr/>
        </p:nvSpPr>
        <p:spPr>
          <a:xfrm>
            <a:off x="2577171" y="3623036"/>
            <a:ext cx="3989457" cy="1054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1" i="0" u="none" strike="noStrike" cap="none">
                <a:solidFill>
                  <a:schemeClr val="accent2"/>
                </a:solidFill>
                <a:highlight>
                  <a:srgbClr val="00FFFF"/>
                </a:highlight>
                <a:latin typeface="Arial"/>
                <a:ea typeface="Arial"/>
                <a:cs typeface="Arial"/>
                <a:sym typeface="Arial"/>
              </a:rPr>
              <a:t>*If MATH006A is taken in the summer, MATH will not be included in your LC block. </a:t>
            </a:r>
            <a:r>
              <a:rPr lang="en" sz="1600" b="1" i="0" u="sng" strike="noStrike" cap="none">
                <a:solidFill>
                  <a:schemeClr val="accent2"/>
                </a:solidFill>
                <a:highlight>
                  <a:srgbClr val="00FFFF"/>
                </a:highlight>
                <a:latin typeface="Arial"/>
                <a:ea typeface="Arial"/>
                <a:cs typeface="Arial"/>
                <a:sym typeface="Arial"/>
              </a:rPr>
              <a:t>You must enroll in MATH 6B on your own in the fall.</a:t>
            </a:r>
            <a:endParaRPr sz="1600" b="1" i="0" u="none" strike="noStrike" cap="none">
              <a:solidFill>
                <a:schemeClr val="accent2"/>
              </a:solidFill>
              <a:highlight>
                <a:srgbClr val="00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4"/>
          <p:cNvSpPr txBox="1">
            <a:spLocks noGrp="1"/>
          </p:cNvSpPr>
          <p:nvPr>
            <p:ph type="title"/>
          </p:nvPr>
        </p:nvSpPr>
        <p:spPr>
          <a:xfrm>
            <a:off x="1732550" y="206850"/>
            <a:ext cx="5678700" cy="7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64132"/>
              </a:buClr>
              <a:buSzPct val="150794"/>
              <a:buFont typeface="Twentieth Century"/>
              <a:buNone/>
            </a:pPr>
            <a:r>
              <a:rPr lang="en" b="0">
                <a:latin typeface="Arial"/>
                <a:ea typeface="Arial"/>
                <a:cs typeface="Arial"/>
                <a:sym typeface="Arial"/>
              </a:rPr>
              <a:t>FALL 2026 LC EXAMPLE SCHEDULE </a:t>
            </a:r>
            <a:endParaRPr b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0" name="Google Shape;1190;p24"/>
          <p:cNvSpPr/>
          <p:nvPr/>
        </p:nvSpPr>
        <p:spPr>
          <a:xfrm>
            <a:off x="-175" y="552150"/>
            <a:ext cx="1694100" cy="378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1" name="Google Shape;1191;p24"/>
          <p:cNvSpPr/>
          <p:nvPr/>
        </p:nvSpPr>
        <p:spPr>
          <a:xfrm>
            <a:off x="7392775" y="552125"/>
            <a:ext cx="1751400" cy="378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2" name="Google Shape;1192;p24"/>
          <p:cNvSpPr/>
          <p:nvPr/>
        </p:nvSpPr>
        <p:spPr>
          <a:xfrm>
            <a:off x="3025100" y="1030666"/>
            <a:ext cx="3093600" cy="5028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97" name="Google Shape;1197;g36f5cb9d5b4_0_0"/>
          <p:cNvGraphicFramePr/>
          <p:nvPr/>
        </p:nvGraphicFramePr>
        <p:xfrm>
          <a:off x="2160738" y="1996597"/>
          <a:ext cx="3795800" cy="2225915"/>
        </p:xfrm>
        <a:graphic>
          <a:graphicData uri="http://schemas.openxmlformats.org/drawingml/2006/table">
            <a:tbl>
              <a:tblPr>
                <a:noFill/>
                <a:tableStyleId>{57614FE4-989E-4E5E-A0AA-A33FE511CF80}</a:tableStyleId>
              </a:tblPr>
              <a:tblGrid>
                <a:gridCol w="379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" sz="2200" b="1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MATH 5A               (4)</a:t>
                      </a:r>
                      <a:endParaRPr sz="15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06175" marR="1061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" sz="22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CHEM 01</a:t>
                      </a:r>
                      <a:r>
                        <a:rPr lang="en" sz="2200" b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              (</a:t>
                      </a:r>
                      <a:r>
                        <a:rPr lang="en" sz="22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r>
                        <a:rPr lang="en" sz="2200" b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)</a:t>
                      </a:r>
                      <a:endParaRPr sz="150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06175" marR="1061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" sz="22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NASC 091  </a:t>
                      </a:r>
                      <a:r>
                        <a:rPr lang="en" sz="2200" b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           (</a:t>
                      </a:r>
                      <a:r>
                        <a:rPr lang="en" sz="22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r>
                        <a:rPr lang="en" sz="2200" b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)</a:t>
                      </a:r>
                      <a:endParaRPr sz="150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06175" marR="1061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" sz="22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WRIT </a:t>
                      </a:r>
                      <a:r>
                        <a:rPr lang="en" sz="2200" b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                   (</a:t>
                      </a:r>
                      <a:r>
                        <a:rPr lang="en" sz="22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4-5</a:t>
                      </a:r>
                      <a:r>
                        <a:rPr lang="en" sz="2200" b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)</a:t>
                      </a:r>
                      <a:endParaRPr sz="2200" b="1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06175" marR="1061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" sz="2200" b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BREADTH              (4)</a:t>
                      </a:r>
                      <a:endParaRPr sz="150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06175" marR="106175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i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 Units: 1</a:t>
                      </a:r>
                      <a:r>
                        <a:rPr lang="en" sz="1500" i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r>
                        <a:rPr lang="en" sz="1500" i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-1</a:t>
                      </a:r>
                      <a:r>
                        <a:rPr lang="en" sz="1500" i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</a:t>
                      </a:r>
                      <a:endParaRPr sz="150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06175" marR="106175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98" name="Google Shape;1198;g36f5cb9d5b4_0_0"/>
          <p:cNvSpPr txBox="1">
            <a:spLocks noGrp="1"/>
          </p:cNvSpPr>
          <p:nvPr>
            <p:ph type="title"/>
          </p:nvPr>
        </p:nvSpPr>
        <p:spPr>
          <a:xfrm>
            <a:off x="784200" y="315375"/>
            <a:ext cx="6746700" cy="10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64132"/>
              </a:buClr>
              <a:buSzPct val="135713"/>
              <a:buFont typeface="Twentieth Century"/>
              <a:buNone/>
            </a:pPr>
            <a:r>
              <a:rPr lang="en" b="0">
                <a:latin typeface="Arial"/>
                <a:ea typeface="Arial"/>
                <a:cs typeface="Arial"/>
                <a:sym typeface="Arial"/>
              </a:rPr>
              <a:t>FALL 2026 </a:t>
            </a:r>
            <a:endParaRPr b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64132"/>
              </a:buClr>
              <a:buSzPct val="135713"/>
              <a:buFont typeface="Twentieth Century"/>
              <a:buNone/>
            </a:pPr>
            <a:r>
              <a:rPr lang="en" b="0">
                <a:latin typeface="Arial"/>
                <a:ea typeface="Arial"/>
                <a:cs typeface="Arial"/>
                <a:sym typeface="Arial"/>
              </a:rPr>
              <a:t>MATH/PHYSICAL SCIENCES (MPS) </a:t>
            </a:r>
            <a:endParaRPr b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64132"/>
              </a:buClr>
              <a:buSzPct val="135713"/>
              <a:buFont typeface="Twentieth Century"/>
              <a:buNone/>
            </a:pPr>
            <a:r>
              <a:rPr lang="en" b="0">
                <a:latin typeface="Arial"/>
                <a:ea typeface="Arial"/>
                <a:cs typeface="Arial"/>
                <a:sym typeface="Arial"/>
              </a:rPr>
              <a:t>LC EXAMPLE SCHEDULE </a:t>
            </a:r>
            <a:br>
              <a:rPr lang="en" b="0">
                <a:latin typeface="Arial"/>
                <a:ea typeface="Arial"/>
                <a:cs typeface="Arial"/>
                <a:sym typeface="Arial"/>
              </a:rPr>
            </a:br>
            <a:r>
              <a:rPr lang="en">
                <a:latin typeface="Arial"/>
                <a:ea typeface="Arial"/>
                <a:cs typeface="Arial"/>
                <a:sym typeface="Arial"/>
              </a:rPr>
              <a:t>MATH005A PLACEMENT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99" name="Google Shape;1199;g36f5cb9d5b4_0_0"/>
          <p:cNvGrpSpPr/>
          <p:nvPr/>
        </p:nvGrpSpPr>
        <p:grpSpPr>
          <a:xfrm>
            <a:off x="6974629" y="913110"/>
            <a:ext cx="2169365" cy="2600477"/>
            <a:chOff x="5978205" y="704760"/>
            <a:chExt cx="3527996" cy="4216080"/>
          </a:xfrm>
        </p:grpSpPr>
        <p:pic>
          <p:nvPicPr>
            <p:cNvPr id="1200" name="Google Shape;1200;g36f5cb9d5b4_0_0"/>
            <p:cNvPicPr preferRelativeResize="0"/>
            <p:nvPr/>
          </p:nvPicPr>
          <p:blipFill rotWithShape="1">
            <a:blip r:embed="rId3">
              <a:alphaModFix/>
            </a:blip>
            <a:srcRect t="1312" r="6480" b="79363"/>
            <a:stretch/>
          </p:blipFill>
          <p:spPr>
            <a:xfrm rot="419354">
              <a:off x="7936769" y="755935"/>
              <a:ext cx="894950" cy="881368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1201" name="Google Shape;1201;g36f5cb9d5b4_0_0"/>
            <p:cNvPicPr preferRelativeResize="0"/>
            <p:nvPr/>
          </p:nvPicPr>
          <p:blipFill rotWithShape="1">
            <a:blip r:embed="rId3">
              <a:alphaModFix/>
            </a:blip>
            <a:srcRect l="7997" t="21528" r="7997" b="59151"/>
            <a:stretch/>
          </p:blipFill>
          <p:spPr>
            <a:xfrm rot="419354">
              <a:off x="6629366" y="1101438"/>
              <a:ext cx="894950" cy="881368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1202" name="Google Shape;1202;g36f5cb9d5b4_0_0"/>
            <p:cNvPicPr preferRelativeResize="0"/>
            <p:nvPr/>
          </p:nvPicPr>
          <p:blipFill rotWithShape="1">
            <a:blip r:embed="rId3">
              <a:alphaModFix/>
            </a:blip>
            <a:srcRect l="6490" t="41246" r="6507" b="40652"/>
            <a:stretch/>
          </p:blipFill>
          <p:spPr>
            <a:xfrm rot="419354">
              <a:off x="6028504" y="2398022"/>
              <a:ext cx="894950" cy="881368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1203" name="Google Shape;1203;g36f5cb9d5b4_0_0"/>
            <p:cNvPicPr preferRelativeResize="0"/>
            <p:nvPr/>
          </p:nvPicPr>
          <p:blipFill rotWithShape="1">
            <a:blip r:embed="rId3">
              <a:alphaModFix/>
            </a:blip>
            <a:srcRect l="6487" t="59637" r="7246" b="21039"/>
            <a:stretch/>
          </p:blipFill>
          <p:spPr>
            <a:xfrm rot="419354">
              <a:off x="7936772" y="3988296"/>
              <a:ext cx="894950" cy="881368"/>
            </a:xfrm>
            <a:prstGeom prst="ellipse">
              <a:avLst/>
            </a:prstGeom>
            <a:noFill/>
            <a:ln>
              <a:noFill/>
            </a:ln>
          </p:spPr>
        </p:pic>
        <p:sp>
          <p:nvSpPr>
            <p:cNvPr id="1204" name="Google Shape;1204;g36f5cb9d5b4_0_0"/>
            <p:cNvSpPr/>
            <p:nvPr/>
          </p:nvSpPr>
          <p:spPr>
            <a:xfrm rot="3143603">
              <a:off x="7036399" y="1826461"/>
              <a:ext cx="2091929" cy="1983169"/>
            </a:xfrm>
            <a:custGeom>
              <a:avLst/>
              <a:gdLst/>
              <a:ahLst/>
              <a:cxnLst/>
              <a:rect l="l" t="t" r="r" b="b"/>
              <a:pathLst>
                <a:path w="18816" h="15041" extrusionOk="0">
                  <a:moveTo>
                    <a:pt x="8063" y="1"/>
                  </a:moveTo>
                  <a:cubicBezTo>
                    <a:pt x="7072" y="1"/>
                    <a:pt x="6117" y="208"/>
                    <a:pt x="5259" y="679"/>
                  </a:cubicBezTo>
                  <a:cubicBezTo>
                    <a:pt x="1642" y="2685"/>
                    <a:pt x="1" y="7701"/>
                    <a:pt x="1794" y="11470"/>
                  </a:cubicBezTo>
                  <a:cubicBezTo>
                    <a:pt x="2975" y="13966"/>
                    <a:pt x="6134" y="15040"/>
                    <a:pt x="9030" y="15040"/>
                  </a:cubicBezTo>
                  <a:cubicBezTo>
                    <a:pt x="10083" y="15040"/>
                    <a:pt x="11101" y="14898"/>
                    <a:pt x="11976" y="14631"/>
                  </a:cubicBezTo>
                  <a:cubicBezTo>
                    <a:pt x="14925" y="13719"/>
                    <a:pt x="17873" y="11135"/>
                    <a:pt x="18299" y="7944"/>
                  </a:cubicBezTo>
                  <a:cubicBezTo>
                    <a:pt x="18815" y="4083"/>
                    <a:pt x="15898" y="1834"/>
                    <a:pt x="12615" y="1226"/>
                  </a:cubicBezTo>
                  <a:cubicBezTo>
                    <a:pt x="11150" y="476"/>
                    <a:pt x="9564" y="1"/>
                    <a:pt x="80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05" name="Google Shape;1205;g36f5cb9d5b4_0_0"/>
            <p:cNvPicPr preferRelativeResize="0"/>
            <p:nvPr/>
          </p:nvPicPr>
          <p:blipFill rotWithShape="1">
            <a:blip r:embed="rId3">
              <a:alphaModFix/>
            </a:blip>
            <a:srcRect l="12815" t="80675" r="5612" b="1223"/>
            <a:stretch/>
          </p:blipFill>
          <p:spPr>
            <a:xfrm rot="419235">
              <a:off x="7497909" y="2209897"/>
              <a:ext cx="1067831" cy="1205956"/>
            </a:xfrm>
            <a:prstGeom prst="ellipse">
              <a:avLst/>
            </a:prstGeom>
            <a:noFill/>
            <a:ln w="38100" cap="flat" cmpd="sng">
              <a:solidFill>
                <a:srgbClr val="87C683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1206" name="Google Shape;1206;g36f5cb9d5b4_0_0"/>
            <p:cNvPicPr preferRelativeResize="0"/>
            <p:nvPr/>
          </p:nvPicPr>
          <p:blipFill rotWithShape="1">
            <a:blip r:embed="rId4">
              <a:alphaModFix/>
            </a:blip>
            <a:srcRect l="29338" t="37365" r="27870" b="4261"/>
            <a:stretch/>
          </p:blipFill>
          <p:spPr>
            <a:xfrm rot="419354">
              <a:off x="6629354" y="3694597"/>
              <a:ext cx="894950" cy="881368"/>
            </a:xfrm>
            <a:prstGeom prst="ellipse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B"/>
        </a:solidFill>
        <a:effectLst/>
      </p:bgPr>
    </p:bg>
    <p:spTree>
      <p:nvGrpSpPr>
        <p:cNvPr id="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" name="Google Shape;1212;p25"/>
          <p:cNvSpPr txBox="1"/>
          <p:nvPr/>
        </p:nvSpPr>
        <p:spPr>
          <a:xfrm>
            <a:off x="163722" y="1000549"/>
            <a:ext cx="4310700" cy="38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45720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●"/>
            </a:pPr>
            <a:r>
              <a:rPr lang="en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Students who place in MATH 7A/9A or higher may have CHEM1A/1LA in their fall schedule​.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●"/>
            </a:pPr>
            <a:r>
              <a:rPr lang="en" sz="1600" b="0" i="0" u="none" strike="noStrike" cap="none">
                <a:solidFill>
                  <a:schemeClr val="dk1"/>
                </a:solidFill>
                <a:highlight>
                  <a:srgbClr val="00FF00"/>
                </a:highlight>
                <a:latin typeface="Arial"/>
                <a:ea typeface="Arial"/>
                <a:cs typeface="Arial"/>
                <a:sym typeface="Arial"/>
              </a:rPr>
              <a:t>Life Science majors may have both CHEM1A/1LA and BIOL5A/5LA (or BIOL20)​.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●"/>
            </a:pPr>
            <a:r>
              <a:rPr lang="en" sz="1600" b="0" i="0" u="none" strike="noStrike" cap="none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Math and physical science majors will not have BIOL5A/5LA in their block.</a:t>
            </a:r>
            <a:endParaRPr sz="1600" b="0" i="0" u="none" strike="noStrike" cap="none">
              <a:solidFill>
                <a:schemeClr val="dk1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3" name="Google Shape;1213;p25"/>
          <p:cNvSpPr txBox="1">
            <a:spLocks noGrp="1"/>
          </p:cNvSpPr>
          <p:nvPr>
            <p:ph type="title"/>
          </p:nvPr>
        </p:nvSpPr>
        <p:spPr>
          <a:xfrm>
            <a:off x="1732650" y="206850"/>
            <a:ext cx="5678700" cy="7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64132"/>
              </a:buClr>
              <a:buSzPct val="150794"/>
              <a:buFont typeface="Twentieth Century"/>
              <a:buNone/>
            </a:pPr>
            <a:r>
              <a:rPr lang="en" b="0">
                <a:latin typeface="Arial"/>
                <a:ea typeface="Arial"/>
                <a:cs typeface="Arial"/>
                <a:sym typeface="Arial"/>
              </a:rPr>
              <a:t>FALL 2026 LC EXAMPLE SCHEDULE </a:t>
            </a:r>
            <a:endParaRPr b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5"/>
          <p:cNvSpPr/>
          <p:nvPr/>
        </p:nvSpPr>
        <p:spPr>
          <a:xfrm>
            <a:off x="-175" y="552150"/>
            <a:ext cx="1694100" cy="378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5" name="Google Shape;1215;p25"/>
          <p:cNvSpPr/>
          <p:nvPr/>
        </p:nvSpPr>
        <p:spPr>
          <a:xfrm>
            <a:off x="7392775" y="552125"/>
            <a:ext cx="1751400" cy="378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5"/>
          <p:cNvSpPr txBox="1"/>
          <p:nvPr/>
        </p:nvSpPr>
        <p:spPr>
          <a:xfrm>
            <a:off x="5671138" y="882088"/>
            <a:ext cx="274320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rgbClr val="21425F"/>
                </a:solidFill>
                <a:latin typeface="Arial"/>
                <a:ea typeface="Arial"/>
                <a:cs typeface="Arial"/>
                <a:sym typeface="Arial"/>
              </a:rPr>
              <a:t>MATH 7A/9A or Higher​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17" name="Google Shape;1217;p25" descr="A screenshot of a cours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74422" y="1280525"/>
            <a:ext cx="4562475" cy="312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3"/>
          <p:cNvSpPr txBox="1">
            <a:spLocks noGrp="1"/>
          </p:cNvSpPr>
          <p:nvPr>
            <p:ph type="title"/>
          </p:nvPr>
        </p:nvSpPr>
        <p:spPr>
          <a:xfrm>
            <a:off x="990485" y="193111"/>
            <a:ext cx="700536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PLEASE HAVE THE FOLLOWING READILY </a:t>
            </a:r>
            <a:br>
              <a:rPr lang="en"/>
            </a:br>
            <a:r>
              <a:rPr lang="en"/>
              <a:t>AVAILABLE JUST IN CASE:</a:t>
            </a:r>
            <a:endParaRPr/>
          </a:p>
        </p:txBody>
      </p:sp>
      <p:sp>
        <p:nvSpPr>
          <p:cNvPr id="733" name="Google Shape;733;p3"/>
          <p:cNvSpPr txBox="1">
            <a:spLocks noGrp="1"/>
          </p:cNvSpPr>
          <p:nvPr>
            <p:ph type="ctrTitle" idx="2"/>
          </p:nvPr>
        </p:nvSpPr>
        <p:spPr>
          <a:xfrm>
            <a:off x="1261900" y="3853921"/>
            <a:ext cx="2415300" cy="11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R’Web log-in info (to view placements, register, &amp; student academic summary)</a:t>
            </a:r>
            <a:endParaRPr/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734" name="Google Shape;734;p3"/>
          <p:cNvSpPr txBox="1">
            <a:spLocks noGrp="1"/>
          </p:cNvSpPr>
          <p:nvPr>
            <p:ph type="ctrTitle" idx="3"/>
          </p:nvPr>
        </p:nvSpPr>
        <p:spPr>
          <a:xfrm>
            <a:off x="1261913" y="1908013"/>
            <a:ext cx="2415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AP/IB Score Report*</a:t>
            </a:r>
            <a:endParaRPr/>
          </a:p>
        </p:txBody>
      </p:sp>
      <p:sp>
        <p:nvSpPr>
          <p:cNvPr id="735" name="Google Shape;735;p3"/>
          <p:cNvSpPr txBox="1">
            <a:spLocks noGrp="1"/>
          </p:cNvSpPr>
          <p:nvPr>
            <p:ph type="subTitle" idx="4"/>
          </p:nvPr>
        </p:nvSpPr>
        <p:spPr>
          <a:xfrm>
            <a:off x="1261900" y="2264387"/>
            <a:ext cx="2415300" cy="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*If Applicable</a:t>
            </a:r>
            <a:endParaRPr/>
          </a:p>
        </p:txBody>
      </p:sp>
      <p:sp>
        <p:nvSpPr>
          <p:cNvPr id="736" name="Google Shape;736;p3"/>
          <p:cNvSpPr txBox="1">
            <a:spLocks noGrp="1"/>
          </p:cNvSpPr>
          <p:nvPr>
            <p:ph type="ctrTitle" idx="5"/>
          </p:nvPr>
        </p:nvSpPr>
        <p:spPr>
          <a:xfrm>
            <a:off x="4572000" y="3507367"/>
            <a:ext cx="2849961" cy="11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Highlander Foundations Canvas Course</a:t>
            </a:r>
            <a:br>
              <a:rPr lang="en"/>
            </a:br>
            <a:r>
              <a:rPr lang="en"/>
              <a:t>https://canvas.ucr.edu/</a:t>
            </a:r>
            <a:endParaRPr/>
          </a:p>
        </p:txBody>
      </p:sp>
      <p:sp>
        <p:nvSpPr>
          <p:cNvPr id="737" name="Google Shape;737;p3"/>
          <p:cNvSpPr txBox="1">
            <a:spLocks noGrp="1"/>
          </p:cNvSpPr>
          <p:nvPr>
            <p:ph type="ctrTitle" idx="7"/>
          </p:nvPr>
        </p:nvSpPr>
        <p:spPr>
          <a:xfrm>
            <a:off x="4326775" y="1896422"/>
            <a:ext cx="30831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Unofficial College Transcripts*</a:t>
            </a:r>
            <a:endParaRPr/>
          </a:p>
        </p:txBody>
      </p:sp>
      <p:sp>
        <p:nvSpPr>
          <p:cNvPr id="738" name="Google Shape;738;p3"/>
          <p:cNvSpPr/>
          <p:nvPr/>
        </p:nvSpPr>
        <p:spPr>
          <a:xfrm>
            <a:off x="449585" y="193111"/>
            <a:ext cx="540900" cy="54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9" name="Google Shape;739;p3"/>
          <p:cNvSpPr/>
          <p:nvPr/>
        </p:nvSpPr>
        <p:spPr>
          <a:xfrm>
            <a:off x="2125623" y="1110400"/>
            <a:ext cx="687900" cy="687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0" name="Google Shape;740;p3"/>
          <p:cNvSpPr/>
          <p:nvPr/>
        </p:nvSpPr>
        <p:spPr>
          <a:xfrm>
            <a:off x="5524373" y="1110400"/>
            <a:ext cx="687900" cy="6879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1" name="Google Shape;741;p3"/>
          <p:cNvSpPr/>
          <p:nvPr/>
        </p:nvSpPr>
        <p:spPr>
          <a:xfrm>
            <a:off x="5524373" y="3097667"/>
            <a:ext cx="687900" cy="687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2" name="Google Shape;742;p3"/>
          <p:cNvSpPr/>
          <p:nvPr/>
        </p:nvSpPr>
        <p:spPr>
          <a:xfrm>
            <a:off x="2125623" y="3097667"/>
            <a:ext cx="687900" cy="6879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3" name="Google Shape;743;p3"/>
          <p:cNvSpPr txBox="1"/>
          <p:nvPr/>
        </p:nvSpPr>
        <p:spPr>
          <a:xfrm>
            <a:off x="4368313" y="2304800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*If Applicable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44" name="Google Shape;744;p3"/>
          <p:cNvGrpSpPr/>
          <p:nvPr/>
        </p:nvGrpSpPr>
        <p:grpSpPr>
          <a:xfrm>
            <a:off x="2252058" y="3235636"/>
            <a:ext cx="435054" cy="431113"/>
            <a:chOff x="-6329100" y="3632100"/>
            <a:chExt cx="293025" cy="291450"/>
          </a:xfrm>
        </p:grpSpPr>
        <p:sp>
          <p:nvSpPr>
            <p:cNvPr id="745" name="Google Shape;745;p3"/>
            <p:cNvSpPr/>
            <p:nvPr/>
          </p:nvSpPr>
          <p:spPr>
            <a:xfrm>
              <a:off x="-6210700" y="3751600"/>
              <a:ext cx="174625" cy="171950"/>
            </a:xfrm>
            <a:custGeom>
              <a:avLst/>
              <a:gdLst/>
              <a:ahLst/>
              <a:cxnLst/>
              <a:rect l="l" t="t" r="r" b="b"/>
              <a:pathLst>
                <a:path w="6985" h="6878" extrusionOk="0">
                  <a:moveTo>
                    <a:pt x="492" y="0"/>
                  </a:moveTo>
                  <a:cubicBezTo>
                    <a:pt x="219" y="0"/>
                    <a:pt x="0" y="235"/>
                    <a:pt x="85" y="545"/>
                  </a:cubicBezTo>
                  <a:lnTo>
                    <a:pt x="1503" y="5712"/>
                  </a:lnTo>
                  <a:cubicBezTo>
                    <a:pt x="1559" y="5882"/>
                    <a:pt x="1707" y="5984"/>
                    <a:pt x="1856" y="5984"/>
                  </a:cubicBezTo>
                  <a:cubicBezTo>
                    <a:pt x="1956" y="5984"/>
                    <a:pt x="2057" y="5939"/>
                    <a:pt x="2133" y="5838"/>
                  </a:cubicBezTo>
                  <a:lnTo>
                    <a:pt x="2889" y="4735"/>
                  </a:lnTo>
                  <a:lnTo>
                    <a:pt x="3739" y="5712"/>
                  </a:lnTo>
                  <a:lnTo>
                    <a:pt x="4622" y="6594"/>
                  </a:lnTo>
                  <a:cubicBezTo>
                    <a:pt x="4811" y="6783"/>
                    <a:pt x="5086" y="6878"/>
                    <a:pt x="5362" y="6878"/>
                  </a:cubicBezTo>
                  <a:cubicBezTo>
                    <a:pt x="5638" y="6878"/>
                    <a:pt x="5913" y="6783"/>
                    <a:pt x="6102" y="6594"/>
                  </a:cubicBezTo>
                  <a:lnTo>
                    <a:pt x="6575" y="6122"/>
                  </a:lnTo>
                  <a:cubicBezTo>
                    <a:pt x="6984" y="5712"/>
                    <a:pt x="6984" y="5113"/>
                    <a:pt x="6575" y="4672"/>
                  </a:cubicBezTo>
                  <a:lnTo>
                    <a:pt x="4811" y="2814"/>
                  </a:lnTo>
                  <a:lnTo>
                    <a:pt x="5913" y="2058"/>
                  </a:lnTo>
                  <a:cubicBezTo>
                    <a:pt x="6134" y="1900"/>
                    <a:pt x="6102" y="1522"/>
                    <a:pt x="5787" y="1427"/>
                  </a:cubicBezTo>
                  <a:lnTo>
                    <a:pt x="589" y="10"/>
                  </a:lnTo>
                  <a:cubicBezTo>
                    <a:pt x="556" y="3"/>
                    <a:pt x="524" y="0"/>
                    <a:pt x="4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3"/>
            <p:cNvSpPr/>
            <p:nvPr/>
          </p:nvSpPr>
          <p:spPr>
            <a:xfrm>
              <a:off x="-6272400" y="3691975"/>
              <a:ext cx="136300" cy="135500"/>
            </a:xfrm>
            <a:custGeom>
              <a:avLst/>
              <a:gdLst/>
              <a:ahLst/>
              <a:cxnLst/>
              <a:rect l="l" t="t" r="r" b="b"/>
              <a:pathLst>
                <a:path w="5452" h="5420" extrusionOk="0">
                  <a:moveTo>
                    <a:pt x="2742" y="0"/>
                  </a:moveTo>
                  <a:cubicBezTo>
                    <a:pt x="1261" y="0"/>
                    <a:pt x="1" y="1229"/>
                    <a:pt x="1" y="2710"/>
                  </a:cubicBezTo>
                  <a:cubicBezTo>
                    <a:pt x="1" y="4127"/>
                    <a:pt x="1041" y="5293"/>
                    <a:pt x="2427" y="5419"/>
                  </a:cubicBezTo>
                  <a:lnTo>
                    <a:pt x="2112" y="4317"/>
                  </a:lnTo>
                  <a:cubicBezTo>
                    <a:pt x="1482" y="4096"/>
                    <a:pt x="1009" y="3466"/>
                    <a:pt x="1009" y="2741"/>
                  </a:cubicBezTo>
                  <a:cubicBezTo>
                    <a:pt x="1041" y="1765"/>
                    <a:pt x="1828" y="1009"/>
                    <a:pt x="2773" y="1009"/>
                  </a:cubicBezTo>
                  <a:cubicBezTo>
                    <a:pt x="3530" y="1009"/>
                    <a:pt x="4128" y="1481"/>
                    <a:pt x="4349" y="2143"/>
                  </a:cubicBezTo>
                  <a:lnTo>
                    <a:pt x="5451" y="2458"/>
                  </a:lnTo>
                  <a:cubicBezTo>
                    <a:pt x="5294" y="1072"/>
                    <a:pt x="4160" y="0"/>
                    <a:pt x="27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3"/>
            <p:cNvSpPr/>
            <p:nvPr/>
          </p:nvSpPr>
          <p:spPr>
            <a:xfrm>
              <a:off x="-6329100" y="3632100"/>
              <a:ext cx="257575" cy="256025"/>
            </a:xfrm>
            <a:custGeom>
              <a:avLst/>
              <a:gdLst/>
              <a:ahLst/>
              <a:cxnLst/>
              <a:rect l="l" t="t" r="r" b="b"/>
              <a:pathLst>
                <a:path w="10303" h="10241" extrusionOk="0">
                  <a:moveTo>
                    <a:pt x="5136" y="1"/>
                  </a:moveTo>
                  <a:cubicBezTo>
                    <a:pt x="2301" y="1"/>
                    <a:pt x="1" y="2269"/>
                    <a:pt x="1" y="5105"/>
                  </a:cubicBezTo>
                  <a:cubicBezTo>
                    <a:pt x="1" y="7972"/>
                    <a:pt x="2332" y="10240"/>
                    <a:pt x="5136" y="10240"/>
                  </a:cubicBezTo>
                  <a:cubicBezTo>
                    <a:pt x="5262" y="10240"/>
                    <a:pt x="5356" y="10240"/>
                    <a:pt x="5451" y="10177"/>
                  </a:cubicBezTo>
                  <a:lnTo>
                    <a:pt x="4978" y="8444"/>
                  </a:lnTo>
                  <a:cubicBezTo>
                    <a:pt x="4959" y="8445"/>
                    <a:pt x="4940" y="8445"/>
                    <a:pt x="4921" y="8445"/>
                  </a:cubicBezTo>
                  <a:cubicBezTo>
                    <a:pt x="3089" y="8445"/>
                    <a:pt x="1639" y="6945"/>
                    <a:pt x="1639" y="5105"/>
                  </a:cubicBezTo>
                  <a:cubicBezTo>
                    <a:pt x="1639" y="3214"/>
                    <a:pt x="3151" y="1702"/>
                    <a:pt x="5073" y="1702"/>
                  </a:cubicBezTo>
                  <a:cubicBezTo>
                    <a:pt x="6900" y="1702"/>
                    <a:pt x="8412" y="3151"/>
                    <a:pt x="8475" y="4979"/>
                  </a:cubicBezTo>
                  <a:lnTo>
                    <a:pt x="10208" y="5451"/>
                  </a:lnTo>
                  <a:cubicBezTo>
                    <a:pt x="10303" y="4002"/>
                    <a:pt x="9799" y="2553"/>
                    <a:pt x="8759" y="1482"/>
                  </a:cubicBezTo>
                  <a:cubicBezTo>
                    <a:pt x="7782" y="505"/>
                    <a:pt x="6522" y="1"/>
                    <a:pt x="51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8" name="Google Shape;748;p3"/>
          <p:cNvGrpSpPr/>
          <p:nvPr/>
        </p:nvGrpSpPr>
        <p:grpSpPr>
          <a:xfrm>
            <a:off x="2252035" y="1229223"/>
            <a:ext cx="435042" cy="431111"/>
            <a:chOff x="1759614" y="1937894"/>
            <a:chExt cx="348871" cy="317858"/>
          </a:xfrm>
        </p:grpSpPr>
        <p:sp>
          <p:nvSpPr>
            <p:cNvPr id="749" name="Google Shape;749;p3"/>
            <p:cNvSpPr/>
            <p:nvPr/>
          </p:nvSpPr>
          <p:spPr>
            <a:xfrm>
              <a:off x="1844898" y="1937894"/>
              <a:ext cx="179090" cy="251188"/>
            </a:xfrm>
            <a:custGeom>
              <a:avLst/>
              <a:gdLst/>
              <a:ahLst/>
              <a:cxnLst/>
              <a:rect l="l" t="t" r="r" b="b"/>
              <a:pathLst>
                <a:path w="5502" h="7717" extrusionOk="0">
                  <a:moveTo>
                    <a:pt x="1858" y="2525"/>
                  </a:moveTo>
                  <a:lnTo>
                    <a:pt x="2310" y="2954"/>
                  </a:lnTo>
                  <a:lnTo>
                    <a:pt x="1286" y="4026"/>
                  </a:lnTo>
                  <a:lnTo>
                    <a:pt x="524" y="3311"/>
                  </a:lnTo>
                  <a:lnTo>
                    <a:pt x="953" y="2859"/>
                  </a:lnTo>
                  <a:lnTo>
                    <a:pt x="1262" y="3144"/>
                  </a:lnTo>
                  <a:lnTo>
                    <a:pt x="1858" y="2525"/>
                  </a:lnTo>
                  <a:close/>
                  <a:moveTo>
                    <a:pt x="4811" y="3406"/>
                  </a:moveTo>
                  <a:lnTo>
                    <a:pt x="4811" y="4026"/>
                  </a:lnTo>
                  <a:lnTo>
                    <a:pt x="2667" y="4026"/>
                  </a:lnTo>
                  <a:lnTo>
                    <a:pt x="2667" y="3406"/>
                  </a:lnTo>
                  <a:close/>
                  <a:moveTo>
                    <a:pt x="1739" y="4692"/>
                  </a:moveTo>
                  <a:lnTo>
                    <a:pt x="1739" y="5312"/>
                  </a:lnTo>
                  <a:lnTo>
                    <a:pt x="1096" y="5312"/>
                  </a:lnTo>
                  <a:lnTo>
                    <a:pt x="1096" y="4692"/>
                  </a:lnTo>
                  <a:close/>
                  <a:moveTo>
                    <a:pt x="4811" y="4692"/>
                  </a:moveTo>
                  <a:lnTo>
                    <a:pt x="4811" y="5312"/>
                  </a:lnTo>
                  <a:lnTo>
                    <a:pt x="2667" y="5312"/>
                  </a:lnTo>
                  <a:lnTo>
                    <a:pt x="2667" y="4692"/>
                  </a:lnTo>
                  <a:close/>
                  <a:moveTo>
                    <a:pt x="1739" y="5954"/>
                  </a:moveTo>
                  <a:lnTo>
                    <a:pt x="1739" y="6597"/>
                  </a:lnTo>
                  <a:lnTo>
                    <a:pt x="1096" y="6597"/>
                  </a:lnTo>
                  <a:lnTo>
                    <a:pt x="1096" y="5954"/>
                  </a:lnTo>
                  <a:close/>
                  <a:moveTo>
                    <a:pt x="4811" y="5954"/>
                  </a:moveTo>
                  <a:lnTo>
                    <a:pt x="4811" y="6597"/>
                  </a:lnTo>
                  <a:lnTo>
                    <a:pt x="2667" y="6597"/>
                  </a:lnTo>
                  <a:lnTo>
                    <a:pt x="2667" y="5954"/>
                  </a:lnTo>
                  <a:close/>
                  <a:moveTo>
                    <a:pt x="1953" y="1"/>
                  </a:moveTo>
                  <a:lnTo>
                    <a:pt x="1953" y="1954"/>
                  </a:lnTo>
                  <a:lnTo>
                    <a:pt x="0" y="1954"/>
                  </a:lnTo>
                  <a:lnTo>
                    <a:pt x="0" y="7717"/>
                  </a:lnTo>
                  <a:lnTo>
                    <a:pt x="5501" y="7717"/>
                  </a:lnTo>
                  <a:lnTo>
                    <a:pt x="55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3"/>
            <p:cNvSpPr/>
            <p:nvPr/>
          </p:nvSpPr>
          <p:spPr>
            <a:xfrm>
              <a:off x="1853426" y="1946422"/>
              <a:ext cx="34894" cy="34145"/>
            </a:xfrm>
            <a:custGeom>
              <a:avLst/>
              <a:gdLst/>
              <a:ahLst/>
              <a:cxnLst/>
              <a:rect l="l" t="t" r="r" b="b"/>
              <a:pathLst>
                <a:path w="1072" h="1049" extrusionOk="0">
                  <a:moveTo>
                    <a:pt x="1072" y="1"/>
                  </a:moveTo>
                  <a:lnTo>
                    <a:pt x="0" y="1049"/>
                  </a:lnTo>
                  <a:lnTo>
                    <a:pt x="1072" y="1049"/>
                  </a:lnTo>
                  <a:lnTo>
                    <a:pt x="107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3"/>
            <p:cNvSpPr/>
            <p:nvPr/>
          </p:nvSpPr>
          <p:spPr>
            <a:xfrm>
              <a:off x="2044110" y="2012338"/>
              <a:ext cx="43454" cy="176747"/>
            </a:xfrm>
            <a:custGeom>
              <a:avLst/>
              <a:gdLst/>
              <a:ahLst/>
              <a:cxnLst/>
              <a:rect l="l" t="t" r="r" b="b"/>
              <a:pathLst>
                <a:path w="1335" h="5430" extrusionOk="0">
                  <a:moveTo>
                    <a:pt x="1" y="0"/>
                  </a:moveTo>
                  <a:lnTo>
                    <a:pt x="1" y="5430"/>
                  </a:lnTo>
                  <a:lnTo>
                    <a:pt x="1334" y="5430"/>
                  </a:lnTo>
                  <a:lnTo>
                    <a:pt x="133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3"/>
            <p:cNvSpPr/>
            <p:nvPr/>
          </p:nvSpPr>
          <p:spPr>
            <a:xfrm>
              <a:off x="1780545" y="2012338"/>
              <a:ext cx="44235" cy="176747"/>
            </a:xfrm>
            <a:custGeom>
              <a:avLst/>
              <a:gdLst/>
              <a:ahLst/>
              <a:cxnLst/>
              <a:rect l="l" t="t" r="r" b="b"/>
              <a:pathLst>
                <a:path w="1359" h="5430" extrusionOk="0">
                  <a:moveTo>
                    <a:pt x="1" y="0"/>
                  </a:moveTo>
                  <a:lnTo>
                    <a:pt x="1" y="5430"/>
                  </a:lnTo>
                  <a:lnTo>
                    <a:pt x="1358" y="5430"/>
                  </a:lnTo>
                  <a:lnTo>
                    <a:pt x="135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3"/>
            <p:cNvSpPr/>
            <p:nvPr/>
          </p:nvSpPr>
          <p:spPr>
            <a:xfrm>
              <a:off x="1759614" y="2209205"/>
              <a:ext cx="348871" cy="46547"/>
            </a:xfrm>
            <a:custGeom>
              <a:avLst/>
              <a:gdLst/>
              <a:ahLst/>
              <a:cxnLst/>
              <a:rect l="l" t="t" r="r" b="b"/>
              <a:pathLst>
                <a:path w="10718" h="1430" extrusionOk="0">
                  <a:moveTo>
                    <a:pt x="1" y="1"/>
                  </a:moveTo>
                  <a:lnTo>
                    <a:pt x="1" y="406"/>
                  </a:lnTo>
                  <a:cubicBezTo>
                    <a:pt x="1" y="977"/>
                    <a:pt x="477" y="1430"/>
                    <a:pt x="1025" y="1430"/>
                  </a:cubicBezTo>
                  <a:lnTo>
                    <a:pt x="9693" y="1430"/>
                  </a:lnTo>
                  <a:cubicBezTo>
                    <a:pt x="10265" y="1430"/>
                    <a:pt x="10717" y="977"/>
                    <a:pt x="10717" y="406"/>
                  </a:cubicBezTo>
                  <a:lnTo>
                    <a:pt x="1071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4" name="Google Shape;754;p3"/>
          <p:cNvGrpSpPr/>
          <p:nvPr/>
        </p:nvGrpSpPr>
        <p:grpSpPr>
          <a:xfrm>
            <a:off x="5650808" y="1238800"/>
            <a:ext cx="435036" cy="431101"/>
            <a:chOff x="2513104" y="3594470"/>
            <a:chExt cx="348838" cy="348844"/>
          </a:xfrm>
        </p:grpSpPr>
        <p:sp>
          <p:nvSpPr>
            <p:cNvPr id="755" name="Google Shape;755;p3"/>
            <p:cNvSpPr/>
            <p:nvPr/>
          </p:nvSpPr>
          <p:spPr>
            <a:xfrm>
              <a:off x="2661146" y="3856471"/>
              <a:ext cx="53545" cy="86843"/>
            </a:xfrm>
            <a:custGeom>
              <a:avLst/>
              <a:gdLst/>
              <a:ahLst/>
              <a:cxnLst/>
              <a:rect l="l" t="t" r="r" b="b"/>
              <a:pathLst>
                <a:path w="1645" h="2668" extrusionOk="0">
                  <a:moveTo>
                    <a:pt x="1" y="0"/>
                  </a:moveTo>
                  <a:cubicBezTo>
                    <a:pt x="25" y="643"/>
                    <a:pt x="120" y="1286"/>
                    <a:pt x="310" y="1906"/>
                  </a:cubicBezTo>
                  <a:cubicBezTo>
                    <a:pt x="501" y="2453"/>
                    <a:pt x="715" y="2668"/>
                    <a:pt x="811" y="2668"/>
                  </a:cubicBezTo>
                  <a:cubicBezTo>
                    <a:pt x="930" y="2668"/>
                    <a:pt x="1144" y="2453"/>
                    <a:pt x="1334" y="1906"/>
                  </a:cubicBezTo>
                  <a:cubicBezTo>
                    <a:pt x="1525" y="1286"/>
                    <a:pt x="1620" y="643"/>
                    <a:pt x="1644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3"/>
            <p:cNvSpPr/>
            <p:nvPr/>
          </p:nvSpPr>
          <p:spPr>
            <a:xfrm>
              <a:off x="2718533" y="3856471"/>
              <a:ext cx="65133" cy="81408"/>
            </a:xfrm>
            <a:custGeom>
              <a:avLst/>
              <a:gdLst/>
              <a:ahLst/>
              <a:cxnLst/>
              <a:rect l="l" t="t" r="r" b="b"/>
              <a:pathLst>
                <a:path w="2001" h="2501" extrusionOk="0">
                  <a:moveTo>
                    <a:pt x="500" y="0"/>
                  </a:moveTo>
                  <a:cubicBezTo>
                    <a:pt x="500" y="715"/>
                    <a:pt x="381" y="1429"/>
                    <a:pt x="143" y="2120"/>
                  </a:cubicBezTo>
                  <a:cubicBezTo>
                    <a:pt x="119" y="2239"/>
                    <a:pt x="48" y="2382"/>
                    <a:pt x="0" y="2501"/>
                  </a:cubicBezTo>
                  <a:cubicBezTo>
                    <a:pt x="1096" y="2120"/>
                    <a:pt x="1881" y="1144"/>
                    <a:pt x="2001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3"/>
            <p:cNvSpPr/>
            <p:nvPr/>
          </p:nvSpPr>
          <p:spPr>
            <a:xfrm>
              <a:off x="2592170" y="3856471"/>
              <a:ext cx="65133" cy="81408"/>
            </a:xfrm>
            <a:custGeom>
              <a:avLst/>
              <a:gdLst/>
              <a:ahLst/>
              <a:cxnLst/>
              <a:rect l="l" t="t" r="r" b="b"/>
              <a:pathLst>
                <a:path w="2001" h="2501" extrusionOk="0">
                  <a:moveTo>
                    <a:pt x="0" y="0"/>
                  </a:moveTo>
                  <a:cubicBezTo>
                    <a:pt x="119" y="1144"/>
                    <a:pt x="905" y="2120"/>
                    <a:pt x="2001" y="2501"/>
                  </a:cubicBezTo>
                  <a:cubicBezTo>
                    <a:pt x="1953" y="2382"/>
                    <a:pt x="1882" y="2263"/>
                    <a:pt x="1834" y="2120"/>
                  </a:cubicBezTo>
                  <a:cubicBezTo>
                    <a:pt x="1620" y="1429"/>
                    <a:pt x="1501" y="715"/>
                    <a:pt x="1501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3"/>
            <p:cNvSpPr/>
            <p:nvPr/>
          </p:nvSpPr>
          <p:spPr>
            <a:xfrm>
              <a:off x="2596044" y="3729328"/>
              <a:ext cx="180653" cy="44235"/>
            </a:xfrm>
            <a:custGeom>
              <a:avLst/>
              <a:gdLst/>
              <a:ahLst/>
              <a:cxnLst/>
              <a:rect l="l" t="t" r="r" b="b"/>
              <a:pathLst>
                <a:path w="5550" h="1359" extrusionOk="0">
                  <a:moveTo>
                    <a:pt x="0" y="1"/>
                  </a:moveTo>
                  <a:lnTo>
                    <a:pt x="0" y="1358"/>
                  </a:lnTo>
                  <a:lnTo>
                    <a:pt x="5549" y="1358"/>
                  </a:lnTo>
                  <a:lnTo>
                    <a:pt x="5549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3"/>
            <p:cNvSpPr/>
            <p:nvPr/>
          </p:nvSpPr>
          <p:spPr>
            <a:xfrm>
              <a:off x="2730154" y="3792899"/>
              <a:ext cx="53512" cy="43454"/>
            </a:xfrm>
            <a:custGeom>
              <a:avLst/>
              <a:gdLst/>
              <a:ahLst/>
              <a:cxnLst/>
              <a:rect l="l" t="t" r="r" b="b"/>
              <a:pathLst>
                <a:path w="1644" h="1335" extrusionOk="0">
                  <a:moveTo>
                    <a:pt x="0" y="1"/>
                  </a:moveTo>
                  <a:cubicBezTo>
                    <a:pt x="72" y="429"/>
                    <a:pt x="119" y="882"/>
                    <a:pt x="143" y="1334"/>
                  </a:cubicBezTo>
                  <a:lnTo>
                    <a:pt x="1644" y="1334"/>
                  </a:lnTo>
                  <a:cubicBezTo>
                    <a:pt x="1596" y="858"/>
                    <a:pt x="1429" y="382"/>
                    <a:pt x="1167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3"/>
            <p:cNvSpPr/>
            <p:nvPr/>
          </p:nvSpPr>
          <p:spPr>
            <a:xfrm>
              <a:off x="2513104" y="3594470"/>
              <a:ext cx="348838" cy="177528"/>
            </a:xfrm>
            <a:custGeom>
              <a:avLst/>
              <a:gdLst/>
              <a:ahLst/>
              <a:cxnLst/>
              <a:rect l="l" t="t" r="r" b="b"/>
              <a:pathLst>
                <a:path w="10717" h="5454" extrusionOk="0">
                  <a:moveTo>
                    <a:pt x="5359" y="0"/>
                  </a:moveTo>
                  <a:lnTo>
                    <a:pt x="0" y="2286"/>
                  </a:lnTo>
                  <a:lnTo>
                    <a:pt x="0" y="2763"/>
                  </a:lnTo>
                  <a:lnTo>
                    <a:pt x="1715" y="3501"/>
                  </a:lnTo>
                  <a:lnTo>
                    <a:pt x="9002" y="3501"/>
                  </a:lnTo>
                  <a:lnTo>
                    <a:pt x="9312" y="3382"/>
                  </a:lnTo>
                  <a:lnTo>
                    <a:pt x="9312" y="5454"/>
                  </a:lnTo>
                  <a:lnTo>
                    <a:pt x="9931" y="5454"/>
                  </a:lnTo>
                  <a:lnTo>
                    <a:pt x="9931" y="3120"/>
                  </a:lnTo>
                  <a:lnTo>
                    <a:pt x="10717" y="2786"/>
                  </a:lnTo>
                  <a:lnTo>
                    <a:pt x="10717" y="2286"/>
                  </a:lnTo>
                  <a:lnTo>
                    <a:pt x="5359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3"/>
            <p:cNvSpPr/>
            <p:nvPr/>
          </p:nvSpPr>
          <p:spPr>
            <a:xfrm>
              <a:off x="2591389" y="3792899"/>
              <a:ext cx="54293" cy="43454"/>
            </a:xfrm>
            <a:custGeom>
              <a:avLst/>
              <a:gdLst/>
              <a:ahLst/>
              <a:cxnLst/>
              <a:rect l="l" t="t" r="r" b="b"/>
              <a:pathLst>
                <a:path w="1668" h="1335" extrusionOk="0">
                  <a:moveTo>
                    <a:pt x="501" y="1"/>
                  </a:moveTo>
                  <a:cubicBezTo>
                    <a:pt x="239" y="382"/>
                    <a:pt x="72" y="858"/>
                    <a:pt x="1" y="1334"/>
                  </a:cubicBezTo>
                  <a:lnTo>
                    <a:pt x="1525" y="1334"/>
                  </a:lnTo>
                  <a:cubicBezTo>
                    <a:pt x="1525" y="882"/>
                    <a:pt x="1572" y="429"/>
                    <a:pt x="1668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3"/>
            <p:cNvSpPr/>
            <p:nvPr/>
          </p:nvSpPr>
          <p:spPr>
            <a:xfrm>
              <a:off x="2661146" y="3792899"/>
              <a:ext cx="53545" cy="43454"/>
            </a:xfrm>
            <a:custGeom>
              <a:avLst/>
              <a:gdLst/>
              <a:ahLst/>
              <a:cxnLst/>
              <a:rect l="l" t="t" r="r" b="b"/>
              <a:pathLst>
                <a:path w="1645" h="1335" extrusionOk="0">
                  <a:moveTo>
                    <a:pt x="144" y="1"/>
                  </a:moveTo>
                  <a:cubicBezTo>
                    <a:pt x="72" y="429"/>
                    <a:pt x="1" y="882"/>
                    <a:pt x="1" y="1334"/>
                  </a:cubicBezTo>
                  <a:lnTo>
                    <a:pt x="1644" y="1334"/>
                  </a:lnTo>
                  <a:cubicBezTo>
                    <a:pt x="1620" y="882"/>
                    <a:pt x="1573" y="429"/>
                    <a:pt x="150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3" name="Google Shape;763;p3"/>
          <p:cNvGrpSpPr/>
          <p:nvPr/>
        </p:nvGrpSpPr>
        <p:grpSpPr>
          <a:xfrm>
            <a:off x="5650473" y="3242432"/>
            <a:ext cx="435042" cy="423014"/>
            <a:chOff x="5527778" y="4151023"/>
            <a:chExt cx="348871" cy="348878"/>
          </a:xfrm>
        </p:grpSpPr>
        <p:sp>
          <p:nvSpPr>
            <p:cNvPr id="764" name="Google Shape;764;p3"/>
            <p:cNvSpPr/>
            <p:nvPr/>
          </p:nvSpPr>
          <p:spPr>
            <a:xfrm>
              <a:off x="5720707" y="4226606"/>
              <a:ext cx="69885" cy="55335"/>
            </a:xfrm>
            <a:custGeom>
              <a:avLst/>
              <a:gdLst/>
              <a:ahLst/>
              <a:cxnLst/>
              <a:rect l="l" t="t" r="r" b="b"/>
              <a:pathLst>
                <a:path w="2147" h="1700" extrusionOk="0">
                  <a:moveTo>
                    <a:pt x="1218" y="1"/>
                  </a:moveTo>
                  <a:cubicBezTo>
                    <a:pt x="1004" y="1"/>
                    <a:pt x="789" y="84"/>
                    <a:pt x="623" y="251"/>
                  </a:cubicBezTo>
                  <a:cubicBezTo>
                    <a:pt x="0" y="855"/>
                    <a:pt x="561" y="1699"/>
                    <a:pt x="1221" y="1699"/>
                  </a:cubicBezTo>
                  <a:cubicBezTo>
                    <a:pt x="1419" y="1699"/>
                    <a:pt x="1627" y="1623"/>
                    <a:pt x="1814" y="1442"/>
                  </a:cubicBezTo>
                  <a:cubicBezTo>
                    <a:pt x="2147" y="1108"/>
                    <a:pt x="2147" y="560"/>
                    <a:pt x="1814" y="251"/>
                  </a:cubicBezTo>
                  <a:cubicBezTo>
                    <a:pt x="1647" y="84"/>
                    <a:pt x="1432" y="1"/>
                    <a:pt x="12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3"/>
            <p:cNvSpPr/>
            <p:nvPr/>
          </p:nvSpPr>
          <p:spPr>
            <a:xfrm>
              <a:off x="5527778" y="4389784"/>
              <a:ext cx="348871" cy="110117"/>
            </a:xfrm>
            <a:custGeom>
              <a:avLst/>
              <a:gdLst/>
              <a:ahLst/>
              <a:cxnLst/>
              <a:rect l="l" t="t" r="r" b="b"/>
              <a:pathLst>
                <a:path w="10718" h="3383" extrusionOk="0">
                  <a:moveTo>
                    <a:pt x="1" y="1"/>
                  </a:moveTo>
                  <a:lnTo>
                    <a:pt x="1" y="1596"/>
                  </a:lnTo>
                  <a:lnTo>
                    <a:pt x="4002" y="1596"/>
                  </a:lnTo>
                  <a:lnTo>
                    <a:pt x="4002" y="1977"/>
                  </a:lnTo>
                  <a:cubicBezTo>
                    <a:pt x="4002" y="2406"/>
                    <a:pt x="3644" y="2739"/>
                    <a:pt x="3216" y="2739"/>
                  </a:cubicBezTo>
                  <a:lnTo>
                    <a:pt x="2263" y="2739"/>
                  </a:lnTo>
                  <a:lnTo>
                    <a:pt x="2263" y="3382"/>
                  </a:lnTo>
                  <a:lnTo>
                    <a:pt x="8455" y="3382"/>
                  </a:lnTo>
                  <a:lnTo>
                    <a:pt x="8455" y="2763"/>
                  </a:lnTo>
                  <a:lnTo>
                    <a:pt x="7479" y="2763"/>
                  </a:lnTo>
                  <a:cubicBezTo>
                    <a:pt x="7050" y="2763"/>
                    <a:pt x="6716" y="2406"/>
                    <a:pt x="6716" y="1977"/>
                  </a:cubicBezTo>
                  <a:lnTo>
                    <a:pt x="6716" y="1596"/>
                  </a:lnTo>
                  <a:lnTo>
                    <a:pt x="10717" y="1596"/>
                  </a:lnTo>
                  <a:lnTo>
                    <a:pt x="1071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3"/>
            <p:cNvSpPr/>
            <p:nvPr/>
          </p:nvSpPr>
          <p:spPr>
            <a:xfrm>
              <a:off x="5527778" y="4151023"/>
              <a:ext cx="348871" cy="218638"/>
            </a:xfrm>
            <a:custGeom>
              <a:avLst/>
              <a:gdLst/>
              <a:ahLst/>
              <a:cxnLst/>
              <a:rect l="l" t="t" r="r" b="b"/>
              <a:pathLst>
                <a:path w="10718" h="6717" extrusionOk="0">
                  <a:moveTo>
                    <a:pt x="4907" y="1239"/>
                  </a:moveTo>
                  <a:lnTo>
                    <a:pt x="4907" y="1858"/>
                  </a:lnTo>
                  <a:lnTo>
                    <a:pt x="1763" y="1858"/>
                  </a:lnTo>
                  <a:lnTo>
                    <a:pt x="1763" y="1239"/>
                  </a:lnTo>
                  <a:close/>
                  <a:moveTo>
                    <a:pt x="4907" y="2478"/>
                  </a:moveTo>
                  <a:lnTo>
                    <a:pt x="4907" y="3121"/>
                  </a:lnTo>
                  <a:lnTo>
                    <a:pt x="1763" y="3121"/>
                  </a:lnTo>
                  <a:lnTo>
                    <a:pt x="1763" y="2478"/>
                  </a:lnTo>
                  <a:close/>
                  <a:moveTo>
                    <a:pt x="4907" y="3740"/>
                  </a:moveTo>
                  <a:lnTo>
                    <a:pt x="4907" y="4359"/>
                  </a:lnTo>
                  <a:lnTo>
                    <a:pt x="1763" y="4359"/>
                  </a:lnTo>
                  <a:lnTo>
                    <a:pt x="1763" y="3740"/>
                  </a:lnTo>
                  <a:close/>
                  <a:moveTo>
                    <a:pt x="7113" y="1677"/>
                  </a:moveTo>
                  <a:cubicBezTo>
                    <a:pt x="8146" y="1677"/>
                    <a:pt x="9079" y="2849"/>
                    <a:pt x="8384" y="3954"/>
                  </a:cubicBezTo>
                  <a:lnTo>
                    <a:pt x="9217" y="4788"/>
                  </a:lnTo>
                  <a:lnTo>
                    <a:pt x="8765" y="5240"/>
                  </a:lnTo>
                  <a:lnTo>
                    <a:pt x="7931" y="4383"/>
                  </a:lnTo>
                  <a:cubicBezTo>
                    <a:pt x="7693" y="4549"/>
                    <a:pt x="7431" y="4621"/>
                    <a:pt x="7145" y="4621"/>
                  </a:cubicBezTo>
                  <a:cubicBezTo>
                    <a:pt x="5835" y="4621"/>
                    <a:pt x="5192" y="3049"/>
                    <a:pt x="6097" y="2120"/>
                  </a:cubicBezTo>
                  <a:cubicBezTo>
                    <a:pt x="6409" y="1809"/>
                    <a:pt x="6767" y="1677"/>
                    <a:pt x="7113" y="1677"/>
                  </a:cubicBezTo>
                  <a:close/>
                  <a:moveTo>
                    <a:pt x="4907" y="4978"/>
                  </a:moveTo>
                  <a:lnTo>
                    <a:pt x="4907" y="5597"/>
                  </a:lnTo>
                  <a:lnTo>
                    <a:pt x="1763" y="5597"/>
                  </a:lnTo>
                  <a:lnTo>
                    <a:pt x="1763" y="4978"/>
                  </a:lnTo>
                  <a:close/>
                  <a:moveTo>
                    <a:pt x="1" y="1"/>
                  </a:moveTo>
                  <a:lnTo>
                    <a:pt x="1" y="6717"/>
                  </a:lnTo>
                  <a:lnTo>
                    <a:pt x="10717" y="6717"/>
                  </a:lnTo>
                  <a:lnTo>
                    <a:pt x="1071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"/>
          <p:cNvSpPr/>
          <p:nvPr/>
        </p:nvSpPr>
        <p:spPr>
          <a:xfrm>
            <a:off x="0" y="476250"/>
            <a:ext cx="2000100" cy="38100"/>
          </a:xfrm>
          <a:prstGeom prst="roundRect">
            <a:avLst>
              <a:gd name="adj" fmla="val 50000"/>
            </a:avLst>
          </a:prstGeom>
          <a:solidFill>
            <a:srgbClr val="21425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4" name="Google Shape;1224;p20"/>
          <p:cNvSpPr/>
          <p:nvPr/>
        </p:nvSpPr>
        <p:spPr>
          <a:xfrm>
            <a:off x="7143750" y="476250"/>
            <a:ext cx="2000100" cy="38100"/>
          </a:xfrm>
          <a:prstGeom prst="roundRect">
            <a:avLst>
              <a:gd name="adj" fmla="val 50000"/>
            </a:avLst>
          </a:prstGeom>
          <a:solidFill>
            <a:srgbClr val="21425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5" name="Google Shape;1225;p20"/>
          <p:cNvSpPr txBox="1"/>
          <p:nvPr/>
        </p:nvSpPr>
        <p:spPr>
          <a:xfrm>
            <a:off x="2000250" y="142875"/>
            <a:ext cx="51435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80"/>
              <a:buFont typeface="Arial"/>
              <a:buNone/>
            </a:pPr>
            <a:r>
              <a:rPr lang="en" sz="2380" b="1" i="0" u="none" strike="noStrike" cap="none">
                <a:solidFill>
                  <a:srgbClr val="21425F"/>
                </a:solidFill>
                <a:latin typeface="Arial"/>
                <a:ea typeface="Arial"/>
                <a:cs typeface="Arial"/>
                <a:sym typeface="Arial"/>
              </a:rPr>
              <a:t>STUDENTS WITHOUT A LC BLOCK</a:t>
            </a:r>
            <a:endParaRPr sz="2380" b="1" i="0" u="none" strike="noStrike" cap="none">
              <a:solidFill>
                <a:srgbClr val="21425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26" name="Google Shape;1226;p20"/>
          <p:cNvGrpSpPr/>
          <p:nvPr/>
        </p:nvGrpSpPr>
        <p:grpSpPr>
          <a:xfrm>
            <a:off x="381000" y="1143000"/>
            <a:ext cx="4095900" cy="1524000"/>
            <a:chOff x="381000" y="1143000"/>
            <a:chExt cx="4095900" cy="1524000"/>
          </a:xfrm>
        </p:grpSpPr>
        <p:sp>
          <p:nvSpPr>
            <p:cNvPr id="1227" name="Google Shape;1227;p20"/>
            <p:cNvSpPr/>
            <p:nvPr/>
          </p:nvSpPr>
          <p:spPr>
            <a:xfrm>
              <a:off x="381000" y="1143000"/>
              <a:ext cx="4095900" cy="1524000"/>
            </a:xfrm>
            <a:prstGeom prst="roundRect">
              <a:avLst>
                <a:gd name="adj" fmla="val 7500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20"/>
            <p:cNvSpPr txBox="1"/>
            <p:nvPr/>
          </p:nvSpPr>
          <p:spPr>
            <a:xfrm>
              <a:off x="571500" y="1238250"/>
              <a:ext cx="3714900" cy="13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1" i="0" u="none" strike="noStrike" cap="none">
                  <a:solidFill>
                    <a:srgbClr val="D25814"/>
                  </a:solidFill>
                  <a:latin typeface="Arial"/>
                  <a:ea typeface="Arial"/>
                  <a:cs typeface="Arial"/>
                  <a:sym typeface="Arial"/>
                </a:rPr>
                <a:t>Why you don't have a block:</a:t>
              </a:r>
              <a:endParaRPr sz="1400" b="1" i="0" u="none" strike="noStrike" cap="none">
                <a:solidFill>
                  <a:srgbClr val="D25814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317500" algn="l" rtl="0">
                <a:lnSpc>
                  <a:spcPct val="10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21425F"/>
                </a:buClr>
                <a:buSzPts val="1400"/>
                <a:buFont typeface="Arial"/>
                <a:buChar char="●"/>
              </a:pPr>
              <a:r>
                <a:rPr lang="en" sz="1400" b="0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No math placement &amp; Highlander Foundations incomplete</a:t>
              </a:r>
              <a:endParaRPr sz="1400" b="0" i="0" u="none" strike="noStrike" cap="none">
                <a:solidFill>
                  <a:srgbClr val="21425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31750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21425F"/>
                </a:buClr>
                <a:buSzPts val="1400"/>
                <a:buFont typeface="Arial"/>
                <a:buChar char="●"/>
              </a:pPr>
              <a:r>
                <a:rPr lang="en" sz="1400" b="0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Student </a:t>
              </a:r>
              <a:r>
                <a:rPr lang="en" sz="1400" b="1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ATHLETES</a:t>
              </a:r>
              <a:r>
                <a:rPr lang="en" sz="1400" b="0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 do not receive assigned LC blocks</a:t>
              </a:r>
              <a:endParaRPr sz="1400" b="0" i="0" u="none" strike="noStrike" cap="none">
                <a:solidFill>
                  <a:srgbClr val="21425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9" name="Google Shape;1229;p20"/>
          <p:cNvGrpSpPr/>
          <p:nvPr/>
        </p:nvGrpSpPr>
        <p:grpSpPr>
          <a:xfrm>
            <a:off x="4667250" y="1143000"/>
            <a:ext cx="4095900" cy="1524000"/>
            <a:chOff x="4667250" y="1143000"/>
            <a:chExt cx="4095900" cy="1524000"/>
          </a:xfrm>
        </p:grpSpPr>
        <p:sp>
          <p:nvSpPr>
            <p:cNvPr id="1230" name="Google Shape;1230;p20"/>
            <p:cNvSpPr/>
            <p:nvPr/>
          </p:nvSpPr>
          <p:spPr>
            <a:xfrm>
              <a:off x="4667250" y="1143000"/>
              <a:ext cx="4095900" cy="1524000"/>
            </a:xfrm>
            <a:prstGeom prst="roundRect">
              <a:avLst>
                <a:gd name="adj" fmla="val 7500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20"/>
            <p:cNvSpPr txBox="1"/>
            <p:nvPr/>
          </p:nvSpPr>
          <p:spPr>
            <a:xfrm>
              <a:off x="4857750" y="1238250"/>
              <a:ext cx="3714900" cy="13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1" i="0" u="none" strike="noStrike" cap="none">
                  <a:solidFill>
                    <a:srgbClr val="0077C8"/>
                  </a:solidFill>
                  <a:latin typeface="Arial"/>
                  <a:ea typeface="Arial"/>
                  <a:cs typeface="Arial"/>
                  <a:sym typeface="Arial"/>
                </a:rPr>
                <a:t>Immediate Next Steps:</a:t>
              </a:r>
              <a:endParaRPr sz="1400" b="1" i="0" u="none" strike="noStrike" cap="none">
                <a:solidFill>
                  <a:srgbClr val="0077C8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317500" algn="l" rtl="0">
                <a:lnSpc>
                  <a:spcPct val="10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21425F"/>
                </a:buClr>
                <a:buSzPts val="1400"/>
                <a:buFont typeface="Arial"/>
                <a:buChar char="●"/>
              </a:pPr>
              <a:r>
                <a:rPr lang="en" sz="1400" b="0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Await specific directions from your advisor</a:t>
              </a:r>
              <a:endParaRPr sz="1400" b="0" i="0" u="none" strike="noStrike" cap="none">
                <a:solidFill>
                  <a:srgbClr val="21425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31750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21425F"/>
                </a:buClr>
                <a:buSzPts val="1400"/>
                <a:buFont typeface="Arial"/>
                <a:buChar char="●"/>
              </a:pPr>
              <a:r>
                <a:rPr lang="en" sz="1400" b="0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Prepare to enroll in courses independently</a:t>
              </a:r>
              <a:endParaRPr sz="1400" b="0" i="0" u="none" strike="noStrike" cap="none">
                <a:solidFill>
                  <a:srgbClr val="21425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2" name="Google Shape;1232;p20"/>
          <p:cNvGrpSpPr/>
          <p:nvPr/>
        </p:nvGrpSpPr>
        <p:grpSpPr>
          <a:xfrm>
            <a:off x="381000" y="2857500"/>
            <a:ext cx="8382000" cy="1714500"/>
            <a:chOff x="381000" y="2857500"/>
            <a:chExt cx="8382000" cy="1714500"/>
          </a:xfrm>
        </p:grpSpPr>
        <p:sp>
          <p:nvSpPr>
            <p:cNvPr id="1233" name="Google Shape;1233;p20"/>
            <p:cNvSpPr/>
            <p:nvPr/>
          </p:nvSpPr>
          <p:spPr>
            <a:xfrm>
              <a:off x="381000" y="2857500"/>
              <a:ext cx="8382000" cy="1714500"/>
            </a:xfrm>
            <a:prstGeom prst="roundRect">
              <a:avLst>
                <a:gd name="adj" fmla="val 6666"/>
              </a:avLst>
            </a:prstGeom>
            <a:solidFill>
              <a:srgbClr val="F1F5F9"/>
            </a:solidFill>
            <a:ln w="9525" cap="flat" cmpd="sng">
              <a:solidFill>
                <a:srgbClr val="CBD5E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20"/>
            <p:cNvSpPr txBox="1"/>
            <p:nvPr/>
          </p:nvSpPr>
          <p:spPr>
            <a:xfrm>
              <a:off x="666750" y="3048000"/>
              <a:ext cx="7810500" cy="13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" sz="1600" b="1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Enrollment Guidelines</a:t>
              </a:r>
              <a:endParaRPr sz="1600" b="1" i="0" u="none" strike="noStrike" cap="none">
                <a:solidFill>
                  <a:srgbClr val="21425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330200" algn="l" rtl="0">
                <a:lnSpc>
                  <a:spcPct val="100000"/>
                </a:lnSpc>
                <a:spcBef>
                  <a:spcPts val="1125"/>
                </a:spcBef>
                <a:spcAft>
                  <a:spcPts val="0"/>
                </a:spcAft>
                <a:buClr>
                  <a:srgbClr val="21425F"/>
                </a:buClr>
                <a:buSzPts val="1600"/>
                <a:buFont typeface="Arial"/>
                <a:buChar char="●"/>
              </a:pPr>
              <a:r>
                <a:rPr lang="en" sz="1600" b="0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Start by enrolling in </a:t>
              </a:r>
              <a:r>
                <a:rPr lang="en" sz="1600" b="1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3 breadth courses</a:t>
              </a:r>
              <a:r>
                <a:rPr lang="en" sz="1600" b="0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 (12 units)</a:t>
              </a:r>
              <a:endParaRPr sz="1600" b="0" i="0" u="none" strike="noStrike" cap="none">
                <a:solidFill>
                  <a:srgbClr val="21425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330200" algn="l" rtl="0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  <a:buClr>
                  <a:srgbClr val="21425F"/>
                </a:buClr>
                <a:buSzPts val="1600"/>
                <a:buFont typeface="Arial"/>
                <a:buChar char="●"/>
              </a:pPr>
              <a:r>
                <a:rPr lang="en" sz="1600" b="0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Target a final schedule of </a:t>
              </a:r>
              <a:r>
                <a:rPr lang="en" sz="1600" b="1" i="0" u="none" strike="noStrike" cap="none">
                  <a:solidFill>
                    <a:srgbClr val="21425F"/>
                  </a:solidFill>
                  <a:highlight>
                    <a:srgbClr val="FFFF00"/>
                  </a:highlight>
                  <a:latin typeface="Arial"/>
                  <a:ea typeface="Arial"/>
                  <a:cs typeface="Arial"/>
                  <a:sym typeface="Arial"/>
                </a:rPr>
                <a:t>14-17 units</a:t>
              </a:r>
              <a:r>
                <a:rPr lang="en" sz="1600" b="0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 as soon as math placement is obtained</a:t>
              </a:r>
              <a:endParaRPr sz="1600" b="0" i="0" u="none" strike="noStrike" cap="none">
                <a:solidFill>
                  <a:srgbClr val="21425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Google Shape;1240;p21"/>
          <p:cNvSpPr txBox="1">
            <a:spLocks noGrp="1"/>
          </p:cNvSpPr>
          <p:nvPr>
            <p:ph type="title"/>
          </p:nvPr>
        </p:nvSpPr>
        <p:spPr>
          <a:xfrm>
            <a:off x="1999575" y="146150"/>
            <a:ext cx="5144700" cy="7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</a:pPr>
            <a:r>
              <a:rPr lang="en" b="0">
                <a:latin typeface="Arial"/>
                <a:ea typeface="Arial"/>
                <a:cs typeface="Arial"/>
                <a:sym typeface="Arial"/>
              </a:rPr>
              <a:t>YOUR FALL 2026 SCHEDULE </a:t>
            </a:r>
            <a:endParaRPr/>
          </a:p>
        </p:txBody>
      </p:sp>
      <p:sp>
        <p:nvSpPr>
          <p:cNvPr id="1241" name="Google Shape;1241;p21"/>
          <p:cNvSpPr txBox="1"/>
          <p:nvPr/>
        </p:nvSpPr>
        <p:spPr>
          <a:xfrm>
            <a:off x="1102615" y="923000"/>
            <a:ext cx="6714419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rmAutofit fontScale="250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26040"/>
              <a:buFont typeface="Twentieth Century"/>
              <a:buNone/>
            </a:pPr>
            <a:r>
              <a:rPr lang="en" sz="9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Math Placement – No Learning Community*</a:t>
            </a:r>
            <a:endParaRPr sz="9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Twentieth Century"/>
              <a:buNone/>
            </a:pPr>
            <a:endParaRPr sz="2100" b="1" i="0" u="none" strike="noStrike" cap="non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Twentieth Century"/>
              <a:buNone/>
            </a:pPr>
            <a:endParaRPr sz="1700" b="0" i="0" u="none" strike="noStrike" cap="none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graphicFrame>
        <p:nvGraphicFramePr>
          <p:cNvPr id="1242" name="Google Shape;1242;p21"/>
          <p:cNvGraphicFramePr/>
          <p:nvPr/>
        </p:nvGraphicFramePr>
        <p:xfrm>
          <a:off x="2877561" y="1567380"/>
          <a:ext cx="3120725" cy="1378075"/>
        </p:xfrm>
        <a:graphic>
          <a:graphicData uri="http://schemas.openxmlformats.org/drawingml/2006/table">
            <a:tbl>
              <a:tblPr>
                <a:noFill/>
                <a:tableStyleId>{57614FE4-989E-4E5E-A0AA-A33FE511CF80}</a:tableStyleId>
              </a:tblPr>
              <a:tblGrid>
                <a:gridCol w="3120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41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WRITING                       (4-6)</a:t>
                      </a:r>
                      <a:endParaRPr sz="15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02300" marR="10230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b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BREADTH                          (4)</a:t>
                      </a:r>
                      <a:endParaRPr sz="2000" b="1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02300" marR="10230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41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" sz="2000" b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BREADTH                         (4)</a:t>
                      </a:r>
                      <a:endParaRPr sz="150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02300" marR="10230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7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Calibri"/>
                        <a:buNone/>
                      </a:pPr>
                      <a:r>
                        <a:rPr lang="en" sz="1500" i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 Units: 12 minimum</a:t>
                      </a:r>
                      <a:endParaRPr sz="1500" i="1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102300" marR="10230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43" name="Google Shape;1243;p21"/>
          <p:cNvSpPr txBox="1"/>
          <p:nvPr/>
        </p:nvSpPr>
        <p:spPr>
          <a:xfrm>
            <a:off x="1077643" y="3101472"/>
            <a:ext cx="7348072" cy="1007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"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*Once you have your math placement, email </a:t>
            </a:r>
            <a:r>
              <a:rPr lang="en" sz="17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cnasscholars@ucr.edu</a:t>
            </a:r>
            <a:r>
              <a:rPr lang="en"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for possible placement in a CNAS Learning Community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" sz="1700" b="0" i="0" u="none" strike="noStrike" cap="none">
                <a:solidFill>
                  <a:schemeClr val="dk1"/>
                </a:solidFill>
                <a:highlight>
                  <a:srgbClr val="00FFFF"/>
                </a:highlight>
                <a:latin typeface="Arial"/>
                <a:ea typeface="Arial"/>
                <a:cs typeface="Arial"/>
                <a:sym typeface="Arial"/>
              </a:rPr>
              <a:t>Must obtain 12-units minimum, with 16 units as final enrollment target </a:t>
            </a:r>
            <a:endParaRPr sz="1700" b="0" i="0" u="none" strike="noStrike" cap="none">
              <a:solidFill>
                <a:schemeClr val="dk1"/>
              </a:solidFill>
              <a:highlight>
                <a:srgbClr val="00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4" name="Google Shape;1244;p21"/>
          <p:cNvSpPr txBox="1"/>
          <p:nvPr/>
        </p:nvSpPr>
        <p:spPr>
          <a:xfrm>
            <a:off x="2094576" y="4346459"/>
            <a:ext cx="4954697" cy="330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" sz="1700" b="0" i="0" u="none" strike="noStrike" cap="none">
                <a:solidFill>
                  <a:srgbClr val="D25814"/>
                </a:solidFill>
                <a:latin typeface="Arial"/>
                <a:ea typeface="Arial"/>
                <a:cs typeface="Arial"/>
                <a:sym typeface="Arial"/>
              </a:rPr>
              <a:t>*Athletes will not have an assigned LC block. </a:t>
            </a:r>
            <a:endParaRPr sz="1700" b="0" i="0" u="none" strike="noStrike" cap="none">
              <a:solidFill>
                <a:srgbClr val="D2581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5" name="Google Shape;1245;p21"/>
          <p:cNvSpPr/>
          <p:nvPr/>
        </p:nvSpPr>
        <p:spPr>
          <a:xfrm>
            <a:off x="-75" y="477950"/>
            <a:ext cx="1999800" cy="378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6" name="Google Shape;1246;p21"/>
          <p:cNvSpPr/>
          <p:nvPr/>
        </p:nvSpPr>
        <p:spPr>
          <a:xfrm>
            <a:off x="7144275" y="477950"/>
            <a:ext cx="1999800" cy="378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1" name="Google Shape;1251;p26"/>
          <p:cNvSpPr txBox="1">
            <a:spLocks noGrp="1"/>
          </p:cNvSpPr>
          <p:nvPr>
            <p:ph type="title"/>
          </p:nvPr>
        </p:nvSpPr>
        <p:spPr>
          <a:xfrm>
            <a:off x="72782" y="143476"/>
            <a:ext cx="7290000" cy="1325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NASC091 – Freshman Advising Seminar in CNAS</a:t>
            </a:r>
            <a:br>
              <a:rPr lang="en"/>
            </a:br>
            <a:br>
              <a:rPr lang="en"/>
            </a:br>
            <a:r>
              <a:rPr lang="en"/>
              <a:t>NASC094-Adventures in Science Biology</a:t>
            </a:r>
            <a:endParaRPr/>
          </a:p>
        </p:txBody>
      </p:sp>
      <p:sp>
        <p:nvSpPr>
          <p:cNvPr id="1252" name="Google Shape;1252;p26"/>
          <p:cNvSpPr txBox="1">
            <a:spLocks noGrp="1"/>
          </p:cNvSpPr>
          <p:nvPr>
            <p:ph type="body" idx="1"/>
          </p:nvPr>
        </p:nvSpPr>
        <p:spPr>
          <a:xfrm>
            <a:off x="223737" y="1687031"/>
            <a:ext cx="7472217" cy="3381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rmAutofit fontScale="85000" lnSpcReduction="20000"/>
          </a:bodyPr>
          <a:lstStyle/>
          <a:p>
            <a:pPr marL="13970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ct val="107647"/>
              <a:buNone/>
            </a:pPr>
            <a:r>
              <a:rPr lang="en" b="1">
                <a:solidFill>
                  <a:srgbClr val="21425F"/>
                </a:solidFill>
              </a:rPr>
              <a:t>What is NASC 91 &amp; 94?</a:t>
            </a:r>
            <a:endParaRPr/>
          </a:p>
          <a:p>
            <a:pPr marL="457200" lvl="0" indent="-33274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ct val="107647"/>
              <a:buChar char="●"/>
            </a:pPr>
            <a:r>
              <a:rPr lang="en"/>
              <a:t>Not required for your major but recommended to enroll for fall (must enroll if part of your LC block)</a:t>
            </a:r>
            <a:endParaRPr/>
          </a:p>
          <a:p>
            <a:pPr marL="457200" lvl="0" indent="-33274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ct val="107647"/>
              <a:buChar char="●"/>
            </a:pPr>
            <a:r>
              <a:rPr lang="en"/>
              <a:t>Some majors will have a specific seminar course that is part of the major 1-Unit</a:t>
            </a:r>
            <a:endParaRPr/>
          </a:p>
          <a:p>
            <a:pPr marL="457200" lvl="0" indent="-33274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ct val="107647"/>
              <a:buChar char="●"/>
            </a:pPr>
            <a:r>
              <a:rPr lang="en"/>
              <a:t>NASC 91 is offered in Fall; NASC 94 offered Fall, Winter, and Spring</a:t>
            </a:r>
            <a:endParaRPr/>
          </a:p>
          <a:p>
            <a:pPr marL="45720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ct val="109804"/>
              <a:buNone/>
            </a:pPr>
            <a:endParaRPr sz="1500"/>
          </a:p>
          <a:p>
            <a:pPr marL="13970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ct val="107647"/>
              <a:buNone/>
            </a:pPr>
            <a:r>
              <a:rPr lang="en" b="1"/>
              <a:t>NASC Seminars</a:t>
            </a:r>
            <a:endParaRPr/>
          </a:p>
          <a:p>
            <a:pPr marL="13970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ct val="107647"/>
              <a:buNone/>
            </a:pPr>
            <a:r>
              <a:rPr lang="en"/>
              <a:t>an exploratory course that covers various topics related to the major. Students can get introduced in the subject and learn something new in their field. This also a great way to connect with staff and faculty, who are committed to your success in your major.</a:t>
            </a:r>
            <a:endParaRPr/>
          </a:p>
          <a:p>
            <a:pPr marL="13970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ct val="107647"/>
              <a:buNone/>
            </a:pPr>
            <a:endParaRPr/>
          </a:p>
          <a:p>
            <a:pPr marL="13970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ct val="107647"/>
              <a:buNone/>
            </a:pPr>
            <a:r>
              <a:rPr lang="en" b="1"/>
              <a:t>**Biochemistry majors will take BCH 095 in the fall, rather than NASC 91 or 94**</a:t>
            </a:r>
            <a:endParaRPr/>
          </a:p>
        </p:txBody>
      </p:sp>
      <p:grpSp>
        <p:nvGrpSpPr>
          <p:cNvPr id="1253" name="Google Shape;1253;p26"/>
          <p:cNvGrpSpPr/>
          <p:nvPr/>
        </p:nvGrpSpPr>
        <p:grpSpPr>
          <a:xfrm>
            <a:off x="7218529" y="289278"/>
            <a:ext cx="2201783" cy="2431467"/>
            <a:chOff x="5978271" y="704769"/>
            <a:chExt cx="3527933" cy="4216173"/>
          </a:xfrm>
        </p:grpSpPr>
        <p:pic>
          <p:nvPicPr>
            <p:cNvPr id="1254" name="Google Shape;1254;p26"/>
            <p:cNvPicPr preferRelativeResize="0"/>
            <p:nvPr/>
          </p:nvPicPr>
          <p:blipFill rotWithShape="1">
            <a:blip r:embed="rId3">
              <a:alphaModFix/>
            </a:blip>
            <a:srcRect t="1312" r="6480" b="79363"/>
            <a:stretch/>
          </p:blipFill>
          <p:spPr>
            <a:xfrm rot="419354">
              <a:off x="7936840" y="755944"/>
              <a:ext cx="894950" cy="881462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1255" name="Google Shape;1255;p26"/>
            <p:cNvPicPr preferRelativeResize="0"/>
            <p:nvPr/>
          </p:nvPicPr>
          <p:blipFill rotWithShape="1">
            <a:blip r:embed="rId3">
              <a:alphaModFix/>
            </a:blip>
            <a:srcRect l="7997" t="21529" r="7997" b="59151"/>
            <a:stretch/>
          </p:blipFill>
          <p:spPr>
            <a:xfrm rot="419354">
              <a:off x="6629437" y="1101447"/>
              <a:ext cx="894950" cy="881462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1256" name="Google Shape;1256;p26"/>
            <p:cNvPicPr preferRelativeResize="0"/>
            <p:nvPr/>
          </p:nvPicPr>
          <p:blipFill rotWithShape="1">
            <a:blip r:embed="rId3">
              <a:alphaModFix/>
            </a:blip>
            <a:srcRect l="6490" t="41247" r="6507" b="40652"/>
            <a:stretch/>
          </p:blipFill>
          <p:spPr>
            <a:xfrm rot="419354">
              <a:off x="6028575" y="2398031"/>
              <a:ext cx="894950" cy="881462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1257" name="Google Shape;1257;p26"/>
            <p:cNvPicPr preferRelativeResize="0"/>
            <p:nvPr/>
          </p:nvPicPr>
          <p:blipFill rotWithShape="1">
            <a:blip r:embed="rId3">
              <a:alphaModFix/>
            </a:blip>
            <a:srcRect l="6487" t="59636" r="7246" b="21040"/>
            <a:stretch/>
          </p:blipFill>
          <p:spPr>
            <a:xfrm rot="419354">
              <a:off x="7936843" y="3988305"/>
              <a:ext cx="894950" cy="881462"/>
            </a:xfrm>
            <a:prstGeom prst="ellipse">
              <a:avLst/>
            </a:prstGeom>
            <a:noFill/>
            <a:ln>
              <a:noFill/>
            </a:ln>
          </p:spPr>
        </p:pic>
        <p:sp>
          <p:nvSpPr>
            <p:cNvPr id="1258" name="Google Shape;1258;p26"/>
            <p:cNvSpPr/>
            <p:nvPr/>
          </p:nvSpPr>
          <p:spPr>
            <a:xfrm rot="3143603">
              <a:off x="7036408" y="1826466"/>
              <a:ext cx="2091929" cy="1983151"/>
            </a:xfrm>
            <a:custGeom>
              <a:avLst/>
              <a:gdLst/>
              <a:ahLst/>
              <a:cxnLst/>
              <a:rect l="l" t="t" r="r" b="b"/>
              <a:pathLst>
                <a:path w="18816" h="15041" extrusionOk="0">
                  <a:moveTo>
                    <a:pt x="8063" y="1"/>
                  </a:moveTo>
                  <a:cubicBezTo>
                    <a:pt x="7072" y="1"/>
                    <a:pt x="6117" y="208"/>
                    <a:pt x="5259" y="679"/>
                  </a:cubicBezTo>
                  <a:cubicBezTo>
                    <a:pt x="1642" y="2685"/>
                    <a:pt x="1" y="7701"/>
                    <a:pt x="1794" y="11470"/>
                  </a:cubicBezTo>
                  <a:cubicBezTo>
                    <a:pt x="2975" y="13966"/>
                    <a:pt x="6134" y="15040"/>
                    <a:pt x="9030" y="15040"/>
                  </a:cubicBezTo>
                  <a:cubicBezTo>
                    <a:pt x="10083" y="15040"/>
                    <a:pt x="11101" y="14898"/>
                    <a:pt x="11976" y="14631"/>
                  </a:cubicBezTo>
                  <a:cubicBezTo>
                    <a:pt x="14925" y="13719"/>
                    <a:pt x="17873" y="11135"/>
                    <a:pt x="18299" y="7944"/>
                  </a:cubicBezTo>
                  <a:cubicBezTo>
                    <a:pt x="18815" y="4083"/>
                    <a:pt x="15898" y="1834"/>
                    <a:pt x="12615" y="1226"/>
                  </a:cubicBezTo>
                  <a:cubicBezTo>
                    <a:pt x="11150" y="476"/>
                    <a:pt x="9564" y="1"/>
                    <a:pt x="80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59" name="Google Shape;1259;p26"/>
            <p:cNvPicPr preferRelativeResize="0"/>
            <p:nvPr/>
          </p:nvPicPr>
          <p:blipFill rotWithShape="1">
            <a:blip r:embed="rId3">
              <a:alphaModFix/>
            </a:blip>
            <a:srcRect l="12815" t="80675" r="5611" b="1223"/>
            <a:stretch/>
          </p:blipFill>
          <p:spPr>
            <a:xfrm rot="419235">
              <a:off x="7497911" y="2209897"/>
              <a:ext cx="1067831" cy="1205907"/>
            </a:xfrm>
            <a:prstGeom prst="ellipse">
              <a:avLst/>
            </a:prstGeom>
            <a:noFill/>
            <a:ln w="38100" cap="flat" cmpd="sng">
              <a:solidFill>
                <a:srgbClr val="87C683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1260" name="Google Shape;1260;p26"/>
            <p:cNvPicPr preferRelativeResize="0"/>
            <p:nvPr/>
          </p:nvPicPr>
          <p:blipFill rotWithShape="1">
            <a:blip r:embed="rId4">
              <a:alphaModFix/>
            </a:blip>
            <a:srcRect l="29335" t="37365" r="27873" b="4261"/>
            <a:stretch/>
          </p:blipFill>
          <p:spPr>
            <a:xfrm rot="419354">
              <a:off x="6629425" y="3694606"/>
              <a:ext cx="894950" cy="881462"/>
            </a:xfrm>
            <a:prstGeom prst="ellipse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Google Shape;1266;p73"/>
          <p:cNvSpPr txBox="1"/>
          <p:nvPr/>
        </p:nvSpPr>
        <p:spPr>
          <a:xfrm>
            <a:off x="1278900" y="293631"/>
            <a:ext cx="6586200" cy="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1" i="0" u="sng" strike="noStrike" cap="none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SUBMIT YOUR LC BLOCK</a:t>
            </a:r>
            <a:endParaRPr sz="2800" b="1" i="0" u="sng" strike="noStrike" cap="none">
              <a:solidFill>
                <a:srgbClr val="00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7" name="Google Shape;1267;p73"/>
          <p:cNvSpPr txBox="1"/>
          <p:nvPr/>
        </p:nvSpPr>
        <p:spPr>
          <a:xfrm>
            <a:off x="250408" y="1190287"/>
            <a:ext cx="8643184" cy="3207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07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students do not click the “submit” button to enroll in the assigned LC block and you choose NOT to participate in the LC program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2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●"/>
            </a:pPr>
            <a:r>
              <a:rPr lang="en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Student must enroll in ALL courses on their own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795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2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●"/>
            </a:pPr>
            <a:r>
              <a:rPr lang="en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There is no guarantee there will be available seats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2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●"/>
            </a:pPr>
            <a:r>
              <a:rPr lang="en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By not enrolling in the LC block, there is risk you may not be able to enroll in the courses you need for your major or breadth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8" name="Google Shape;1268;p73"/>
          <p:cNvSpPr/>
          <p:nvPr/>
        </p:nvSpPr>
        <p:spPr>
          <a:xfrm>
            <a:off x="-75" y="470031"/>
            <a:ext cx="1524075" cy="45719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9" name="Google Shape;1269;p73"/>
          <p:cNvSpPr/>
          <p:nvPr/>
        </p:nvSpPr>
        <p:spPr>
          <a:xfrm>
            <a:off x="7619999" y="470031"/>
            <a:ext cx="1524075" cy="45719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5" name="Google Shape;1275;p29"/>
          <p:cNvSpPr txBox="1">
            <a:spLocks noGrp="1"/>
          </p:cNvSpPr>
          <p:nvPr>
            <p:ph type="title"/>
          </p:nvPr>
        </p:nvSpPr>
        <p:spPr>
          <a:xfrm>
            <a:off x="3911876" y="206850"/>
            <a:ext cx="2964649" cy="7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20"/>
              <a:buNone/>
            </a:pPr>
            <a:r>
              <a:rPr lang="en" sz="2500">
                <a:latin typeface="Arial"/>
                <a:ea typeface="Arial"/>
                <a:cs typeface="Arial"/>
                <a:sym typeface="Arial"/>
              </a:rPr>
              <a:t>Fall Enrollment Units</a:t>
            </a:r>
            <a:endParaRPr sz="25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6" name="Google Shape;1276;p29"/>
          <p:cNvSpPr/>
          <p:nvPr/>
        </p:nvSpPr>
        <p:spPr>
          <a:xfrm>
            <a:off x="6876525" y="555450"/>
            <a:ext cx="2267400" cy="345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7" name="Google Shape;1277;p29"/>
          <p:cNvSpPr/>
          <p:nvPr/>
        </p:nvSpPr>
        <p:spPr>
          <a:xfrm>
            <a:off x="3370976" y="266432"/>
            <a:ext cx="540900" cy="54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78" name="Google Shape;1278;p29"/>
          <p:cNvGrpSpPr/>
          <p:nvPr/>
        </p:nvGrpSpPr>
        <p:grpSpPr>
          <a:xfrm>
            <a:off x="171475" y="760229"/>
            <a:ext cx="3202316" cy="3623043"/>
            <a:chOff x="5978271" y="704769"/>
            <a:chExt cx="3527933" cy="4216173"/>
          </a:xfrm>
        </p:grpSpPr>
        <p:pic>
          <p:nvPicPr>
            <p:cNvPr id="1279" name="Google Shape;1279;p29"/>
            <p:cNvPicPr preferRelativeResize="0"/>
            <p:nvPr/>
          </p:nvPicPr>
          <p:blipFill rotWithShape="1">
            <a:blip r:embed="rId3">
              <a:alphaModFix/>
            </a:blip>
            <a:srcRect t="1312" r="6480" b="79363"/>
            <a:stretch/>
          </p:blipFill>
          <p:spPr>
            <a:xfrm rot="419354">
              <a:off x="7936840" y="755944"/>
              <a:ext cx="894950" cy="881462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1280" name="Google Shape;1280;p29"/>
            <p:cNvPicPr preferRelativeResize="0"/>
            <p:nvPr/>
          </p:nvPicPr>
          <p:blipFill rotWithShape="1">
            <a:blip r:embed="rId3">
              <a:alphaModFix/>
            </a:blip>
            <a:srcRect l="7997" t="21529" r="7997" b="59151"/>
            <a:stretch/>
          </p:blipFill>
          <p:spPr>
            <a:xfrm rot="419354">
              <a:off x="6629437" y="1101447"/>
              <a:ext cx="894950" cy="881462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1281" name="Google Shape;1281;p29"/>
            <p:cNvPicPr preferRelativeResize="0"/>
            <p:nvPr/>
          </p:nvPicPr>
          <p:blipFill rotWithShape="1">
            <a:blip r:embed="rId3">
              <a:alphaModFix/>
            </a:blip>
            <a:srcRect l="6490" t="41247" r="6507" b="40652"/>
            <a:stretch/>
          </p:blipFill>
          <p:spPr>
            <a:xfrm rot="419354">
              <a:off x="6028575" y="2398031"/>
              <a:ext cx="894950" cy="881462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1282" name="Google Shape;1282;p29"/>
            <p:cNvPicPr preferRelativeResize="0"/>
            <p:nvPr/>
          </p:nvPicPr>
          <p:blipFill rotWithShape="1">
            <a:blip r:embed="rId3">
              <a:alphaModFix/>
            </a:blip>
            <a:srcRect l="6487" t="59636" r="7246" b="21040"/>
            <a:stretch/>
          </p:blipFill>
          <p:spPr>
            <a:xfrm rot="419354">
              <a:off x="7936843" y="3988305"/>
              <a:ext cx="894950" cy="881462"/>
            </a:xfrm>
            <a:prstGeom prst="ellipse">
              <a:avLst/>
            </a:prstGeom>
            <a:noFill/>
            <a:ln>
              <a:noFill/>
            </a:ln>
          </p:spPr>
        </p:pic>
        <p:sp>
          <p:nvSpPr>
            <p:cNvPr id="1283" name="Google Shape;1283;p29"/>
            <p:cNvSpPr/>
            <p:nvPr/>
          </p:nvSpPr>
          <p:spPr>
            <a:xfrm rot="3143603">
              <a:off x="7036408" y="1826466"/>
              <a:ext cx="2091929" cy="1983151"/>
            </a:xfrm>
            <a:custGeom>
              <a:avLst/>
              <a:gdLst/>
              <a:ahLst/>
              <a:cxnLst/>
              <a:rect l="l" t="t" r="r" b="b"/>
              <a:pathLst>
                <a:path w="18816" h="15041" extrusionOk="0">
                  <a:moveTo>
                    <a:pt x="8063" y="1"/>
                  </a:moveTo>
                  <a:cubicBezTo>
                    <a:pt x="7072" y="1"/>
                    <a:pt x="6117" y="208"/>
                    <a:pt x="5259" y="679"/>
                  </a:cubicBezTo>
                  <a:cubicBezTo>
                    <a:pt x="1642" y="2685"/>
                    <a:pt x="1" y="7701"/>
                    <a:pt x="1794" y="11470"/>
                  </a:cubicBezTo>
                  <a:cubicBezTo>
                    <a:pt x="2975" y="13966"/>
                    <a:pt x="6134" y="15040"/>
                    <a:pt x="9030" y="15040"/>
                  </a:cubicBezTo>
                  <a:cubicBezTo>
                    <a:pt x="10083" y="15040"/>
                    <a:pt x="11101" y="14898"/>
                    <a:pt x="11976" y="14631"/>
                  </a:cubicBezTo>
                  <a:cubicBezTo>
                    <a:pt x="14925" y="13719"/>
                    <a:pt x="17873" y="11135"/>
                    <a:pt x="18299" y="7944"/>
                  </a:cubicBezTo>
                  <a:cubicBezTo>
                    <a:pt x="18815" y="4083"/>
                    <a:pt x="15898" y="1834"/>
                    <a:pt x="12615" y="1226"/>
                  </a:cubicBezTo>
                  <a:cubicBezTo>
                    <a:pt x="11150" y="476"/>
                    <a:pt x="9564" y="1"/>
                    <a:pt x="80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84" name="Google Shape;1284;p29"/>
            <p:cNvPicPr preferRelativeResize="0"/>
            <p:nvPr/>
          </p:nvPicPr>
          <p:blipFill rotWithShape="1">
            <a:blip r:embed="rId3">
              <a:alphaModFix/>
            </a:blip>
            <a:srcRect l="12815" t="80675" r="5611" b="1223"/>
            <a:stretch/>
          </p:blipFill>
          <p:spPr>
            <a:xfrm rot="419235">
              <a:off x="7497911" y="2209897"/>
              <a:ext cx="1067831" cy="1205907"/>
            </a:xfrm>
            <a:prstGeom prst="ellipse">
              <a:avLst/>
            </a:prstGeom>
            <a:noFill/>
            <a:ln w="38100" cap="flat" cmpd="sng">
              <a:solidFill>
                <a:srgbClr val="87C683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1285" name="Google Shape;1285;p29"/>
            <p:cNvPicPr preferRelativeResize="0"/>
            <p:nvPr/>
          </p:nvPicPr>
          <p:blipFill rotWithShape="1">
            <a:blip r:embed="rId4">
              <a:alphaModFix/>
            </a:blip>
            <a:srcRect l="29335" t="37365" r="27873" b="4261"/>
            <a:stretch/>
          </p:blipFill>
          <p:spPr>
            <a:xfrm rot="419354">
              <a:off x="6629425" y="3694606"/>
              <a:ext cx="894950" cy="881462"/>
            </a:xfrm>
            <a:prstGeom prst="ellipse">
              <a:avLst/>
            </a:prstGeom>
            <a:noFill/>
            <a:ln>
              <a:noFill/>
            </a:ln>
          </p:spPr>
        </p:pic>
      </p:grpSp>
      <p:sp>
        <p:nvSpPr>
          <p:cNvPr id="1286" name="Google Shape;1286;p29"/>
          <p:cNvSpPr txBox="1"/>
          <p:nvPr/>
        </p:nvSpPr>
        <p:spPr>
          <a:xfrm>
            <a:off x="2998437" y="1383873"/>
            <a:ext cx="5972246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❖"/>
            </a:pPr>
            <a:r>
              <a:rPr lang="en" sz="1600" b="1" i="0" u="sng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Please complete full-time enrollment (12 or more units) well before September 15, 2026 to avoid late enrollment fees.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None/>
            </a:pPr>
            <a:endParaRPr sz="16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❖"/>
            </a:pPr>
            <a:r>
              <a:rPr lang="en" sz="16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Enroll in any remaining courses in addition to your LC block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❖"/>
            </a:pPr>
            <a:r>
              <a:rPr lang="en" sz="16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Orientation fall registration closes August 21</a:t>
            </a:r>
            <a:r>
              <a:rPr lang="en" sz="1600" b="0" i="0" u="none" strike="noStrike" cap="none" baseline="300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st</a:t>
            </a:r>
            <a:r>
              <a:rPr lang="en" sz="16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at 11:59 PM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	(unit cap is set at 17 units)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None/>
            </a:pPr>
            <a:endParaRPr sz="16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❖"/>
            </a:pPr>
            <a:r>
              <a:rPr lang="en" sz="16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Second-pass registration opens on September 8, 2026 at 9am (unit cap increases to 20 units)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B"/>
        </a:solidFill>
        <a:effectLst/>
      </p:bgPr>
    </p:bg>
    <p:spTree>
      <p:nvGrpSpPr>
        <p:cNvPr id="1" name="Shape 1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Google Shape;1292;p28"/>
          <p:cNvSpPr txBox="1">
            <a:spLocks noGrp="1"/>
          </p:cNvSpPr>
          <p:nvPr>
            <p:ph type="title"/>
          </p:nvPr>
        </p:nvSpPr>
        <p:spPr>
          <a:xfrm>
            <a:off x="972400" y="206850"/>
            <a:ext cx="5999400" cy="7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20"/>
              <a:buNone/>
            </a:pPr>
            <a:r>
              <a:rPr lang="en" sz="2500">
                <a:latin typeface="Arial"/>
                <a:ea typeface="Arial"/>
                <a:cs typeface="Arial"/>
                <a:sym typeface="Arial"/>
              </a:rPr>
              <a:t>NEXT - REGISTRATION STEPS...</a:t>
            </a:r>
            <a:endParaRPr sz="25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3" name="Google Shape;1293;p28"/>
          <p:cNvSpPr/>
          <p:nvPr/>
        </p:nvSpPr>
        <p:spPr>
          <a:xfrm>
            <a:off x="6876525" y="555450"/>
            <a:ext cx="2267400" cy="345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28"/>
          <p:cNvSpPr/>
          <p:nvPr/>
        </p:nvSpPr>
        <p:spPr>
          <a:xfrm>
            <a:off x="331160" y="300600"/>
            <a:ext cx="540900" cy="54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5" name="Google Shape;1295;p28"/>
          <p:cNvSpPr txBox="1"/>
          <p:nvPr/>
        </p:nvSpPr>
        <p:spPr>
          <a:xfrm>
            <a:off x="331150" y="1287447"/>
            <a:ext cx="5463933" cy="2764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68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" sz="2000" b="1" i="0" u="none" strike="noStrike" cap="none">
                <a:solidFill>
                  <a:srgbClr val="248FED"/>
                </a:solidFill>
                <a:latin typeface="Calibri"/>
                <a:ea typeface="Calibri"/>
                <a:cs typeface="Calibri"/>
                <a:sym typeface="Calibri"/>
              </a:rPr>
              <a:t>Focus on the present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68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" sz="2000" b="1" i="0" u="none" strike="noStrike" cap="none">
                <a:solidFill>
                  <a:srgbClr val="248FED"/>
                </a:solidFill>
                <a:latin typeface="Calibri"/>
                <a:ea typeface="Calibri"/>
                <a:cs typeface="Calibri"/>
                <a:sym typeface="Calibri"/>
              </a:rPr>
              <a:t>Initiate and complete fall registration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68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" sz="2000" b="1" i="0" u="none" strike="noStrike" cap="none">
                <a:solidFill>
                  <a:srgbClr val="248FED"/>
                </a:solidFill>
                <a:latin typeface="Calibri"/>
                <a:ea typeface="Calibri"/>
                <a:cs typeface="Calibri"/>
                <a:sym typeface="Calibri"/>
              </a:rPr>
              <a:t>Enroll in 14 to 17 units (16 is typical)</a:t>
            </a:r>
            <a:endParaRPr sz="2000" b="1" i="0" u="none" strike="noStrike" cap="none">
              <a:solidFill>
                <a:srgbClr val="248FE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8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" sz="2000" b="1" i="0" u="none" strike="noStrike" cap="none">
                <a:solidFill>
                  <a:srgbClr val="248FED"/>
                </a:solidFill>
                <a:latin typeface="Calibri"/>
                <a:ea typeface="Calibri"/>
                <a:cs typeface="Calibri"/>
                <a:sym typeface="Calibri"/>
              </a:rPr>
              <a:t>Primary goal is Fall registration-to earn units &amp; a GPA</a:t>
            </a:r>
            <a:endParaRPr sz="2000" b="1" i="0" u="none" strike="noStrike" cap="none">
              <a:solidFill>
                <a:srgbClr val="248FE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8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●"/>
            </a:pPr>
            <a:r>
              <a:rPr lang="en" sz="2000" b="1" i="0" u="none" strike="noStrike" cap="none">
                <a:solidFill>
                  <a:srgbClr val="248FED"/>
                </a:solidFill>
                <a:latin typeface="Calibri"/>
                <a:ea typeface="Calibri"/>
                <a:cs typeface="Calibri"/>
                <a:sym typeface="Calibri"/>
              </a:rPr>
              <a:t>Peer Mentors, and Staff will be available to help</a:t>
            </a:r>
            <a:endParaRPr sz="2000" b="1" i="0" u="none" strike="noStrike" cap="none">
              <a:solidFill>
                <a:srgbClr val="248FE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96" name="Google Shape;1296;p28"/>
          <p:cNvGrpSpPr/>
          <p:nvPr/>
        </p:nvGrpSpPr>
        <p:grpSpPr>
          <a:xfrm>
            <a:off x="5607865" y="864771"/>
            <a:ext cx="3625656" cy="4216173"/>
            <a:chOff x="5978271" y="704769"/>
            <a:chExt cx="3527933" cy="4216173"/>
          </a:xfrm>
        </p:grpSpPr>
        <p:pic>
          <p:nvPicPr>
            <p:cNvPr id="1297" name="Google Shape;1297;p28"/>
            <p:cNvPicPr preferRelativeResize="0"/>
            <p:nvPr/>
          </p:nvPicPr>
          <p:blipFill rotWithShape="1">
            <a:blip r:embed="rId3">
              <a:alphaModFix/>
            </a:blip>
            <a:srcRect t="1312" r="6480" b="79363"/>
            <a:stretch/>
          </p:blipFill>
          <p:spPr>
            <a:xfrm rot="419354">
              <a:off x="7936840" y="755944"/>
              <a:ext cx="894950" cy="881462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1298" name="Google Shape;1298;p28"/>
            <p:cNvPicPr preferRelativeResize="0"/>
            <p:nvPr/>
          </p:nvPicPr>
          <p:blipFill rotWithShape="1">
            <a:blip r:embed="rId3">
              <a:alphaModFix/>
            </a:blip>
            <a:srcRect l="7997" t="21529" r="7997" b="59151"/>
            <a:stretch/>
          </p:blipFill>
          <p:spPr>
            <a:xfrm rot="419354">
              <a:off x="6629437" y="1101447"/>
              <a:ext cx="894950" cy="881462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1299" name="Google Shape;1299;p28"/>
            <p:cNvPicPr preferRelativeResize="0"/>
            <p:nvPr/>
          </p:nvPicPr>
          <p:blipFill rotWithShape="1">
            <a:blip r:embed="rId3">
              <a:alphaModFix/>
            </a:blip>
            <a:srcRect l="6490" t="41247" r="6507" b="40652"/>
            <a:stretch/>
          </p:blipFill>
          <p:spPr>
            <a:xfrm rot="419354">
              <a:off x="6028575" y="2398031"/>
              <a:ext cx="894950" cy="881462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1300" name="Google Shape;1300;p28"/>
            <p:cNvPicPr preferRelativeResize="0"/>
            <p:nvPr/>
          </p:nvPicPr>
          <p:blipFill rotWithShape="1">
            <a:blip r:embed="rId3">
              <a:alphaModFix/>
            </a:blip>
            <a:srcRect l="6487" t="59636" r="7246" b="21040"/>
            <a:stretch/>
          </p:blipFill>
          <p:spPr>
            <a:xfrm rot="419354">
              <a:off x="7936843" y="3988305"/>
              <a:ext cx="894950" cy="881462"/>
            </a:xfrm>
            <a:prstGeom prst="ellipse">
              <a:avLst/>
            </a:prstGeom>
            <a:noFill/>
            <a:ln>
              <a:noFill/>
            </a:ln>
          </p:spPr>
        </p:pic>
        <p:sp>
          <p:nvSpPr>
            <p:cNvPr id="1301" name="Google Shape;1301;p28"/>
            <p:cNvSpPr/>
            <p:nvPr/>
          </p:nvSpPr>
          <p:spPr>
            <a:xfrm rot="3143603">
              <a:off x="7036408" y="1826466"/>
              <a:ext cx="2091929" cy="1983151"/>
            </a:xfrm>
            <a:custGeom>
              <a:avLst/>
              <a:gdLst/>
              <a:ahLst/>
              <a:cxnLst/>
              <a:rect l="l" t="t" r="r" b="b"/>
              <a:pathLst>
                <a:path w="18816" h="15041" extrusionOk="0">
                  <a:moveTo>
                    <a:pt x="8063" y="1"/>
                  </a:moveTo>
                  <a:cubicBezTo>
                    <a:pt x="7072" y="1"/>
                    <a:pt x="6117" y="208"/>
                    <a:pt x="5259" y="679"/>
                  </a:cubicBezTo>
                  <a:cubicBezTo>
                    <a:pt x="1642" y="2685"/>
                    <a:pt x="1" y="7701"/>
                    <a:pt x="1794" y="11470"/>
                  </a:cubicBezTo>
                  <a:cubicBezTo>
                    <a:pt x="2975" y="13966"/>
                    <a:pt x="6134" y="15040"/>
                    <a:pt x="9030" y="15040"/>
                  </a:cubicBezTo>
                  <a:cubicBezTo>
                    <a:pt x="10083" y="15040"/>
                    <a:pt x="11101" y="14898"/>
                    <a:pt x="11976" y="14631"/>
                  </a:cubicBezTo>
                  <a:cubicBezTo>
                    <a:pt x="14925" y="13719"/>
                    <a:pt x="17873" y="11135"/>
                    <a:pt x="18299" y="7944"/>
                  </a:cubicBezTo>
                  <a:cubicBezTo>
                    <a:pt x="18815" y="4083"/>
                    <a:pt x="15898" y="1834"/>
                    <a:pt x="12615" y="1226"/>
                  </a:cubicBezTo>
                  <a:cubicBezTo>
                    <a:pt x="11150" y="476"/>
                    <a:pt x="9564" y="1"/>
                    <a:pt x="80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02" name="Google Shape;1302;p28"/>
            <p:cNvPicPr preferRelativeResize="0"/>
            <p:nvPr/>
          </p:nvPicPr>
          <p:blipFill rotWithShape="1">
            <a:blip r:embed="rId3">
              <a:alphaModFix/>
            </a:blip>
            <a:srcRect l="12815" t="80675" r="5611" b="1223"/>
            <a:stretch/>
          </p:blipFill>
          <p:spPr>
            <a:xfrm rot="419235">
              <a:off x="7497911" y="2209897"/>
              <a:ext cx="1067831" cy="1205907"/>
            </a:xfrm>
            <a:prstGeom prst="ellipse">
              <a:avLst/>
            </a:prstGeom>
            <a:noFill/>
            <a:ln w="38100" cap="flat" cmpd="sng">
              <a:solidFill>
                <a:srgbClr val="87C683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1303" name="Google Shape;1303;p28"/>
            <p:cNvPicPr preferRelativeResize="0"/>
            <p:nvPr/>
          </p:nvPicPr>
          <p:blipFill rotWithShape="1">
            <a:blip r:embed="rId4">
              <a:alphaModFix/>
            </a:blip>
            <a:srcRect l="29335" t="37365" r="27873" b="4261"/>
            <a:stretch/>
          </p:blipFill>
          <p:spPr>
            <a:xfrm rot="419354">
              <a:off x="6629425" y="3694606"/>
              <a:ext cx="894950" cy="881462"/>
            </a:xfrm>
            <a:prstGeom prst="ellipse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Google Shape;1309;p75"/>
          <p:cNvSpPr txBox="1">
            <a:spLocks noGrp="1"/>
          </p:cNvSpPr>
          <p:nvPr>
            <p:ph type="title"/>
          </p:nvPr>
        </p:nvSpPr>
        <p:spPr>
          <a:xfrm>
            <a:off x="3911876" y="206850"/>
            <a:ext cx="2964649" cy="7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420"/>
              <a:buNone/>
            </a:pPr>
            <a:r>
              <a:rPr lang="en" sz="2500">
                <a:latin typeface="Arial"/>
                <a:ea typeface="Arial"/>
                <a:cs typeface="Arial"/>
                <a:sym typeface="Arial"/>
              </a:rPr>
              <a:t>Reminder</a:t>
            </a:r>
            <a:endParaRPr sz="25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0" name="Google Shape;1310;p75"/>
          <p:cNvSpPr/>
          <p:nvPr/>
        </p:nvSpPr>
        <p:spPr>
          <a:xfrm>
            <a:off x="6876525" y="555450"/>
            <a:ext cx="2267400" cy="345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1" name="Google Shape;1311;p75"/>
          <p:cNvSpPr/>
          <p:nvPr/>
        </p:nvSpPr>
        <p:spPr>
          <a:xfrm>
            <a:off x="3370976" y="266432"/>
            <a:ext cx="540900" cy="54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12" name="Google Shape;1312;p75"/>
          <p:cNvGrpSpPr/>
          <p:nvPr/>
        </p:nvGrpSpPr>
        <p:grpSpPr>
          <a:xfrm>
            <a:off x="171475" y="760229"/>
            <a:ext cx="3202316" cy="3623043"/>
            <a:chOff x="5978271" y="704769"/>
            <a:chExt cx="3527933" cy="4216173"/>
          </a:xfrm>
        </p:grpSpPr>
        <p:pic>
          <p:nvPicPr>
            <p:cNvPr id="1313" name="Google Shape;1313;p75"/>
            <p:cNvPicPr preferRelativeResize="0"/>
            <p:nvPr/>
          </p:nvPicPr>
          <p:blipFill rotWithShape="1">
            <a:blip r:embed="rId3">
              <a:alphaModFix/>
            </a:blip>
            <a:srcRect t="1312" r="6480" b="79363"/>
            <a:stretch/>
          </p:blipFill>
          <p:spPr>
            <a:xfrm rot="419354">
              <a:off x="7936840" y="755944"/>
              <a:ext cx="894950" cy="881462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1314" name="Google Shape;1314;p75"/>
            <p:cNvPicPr preferRelativeResize="0"/>
            <p:nvPr/>
          </p:nvPicPr>
          <p:blipFill rotWithShape="1">
            <a:blip r:embed="rId3">
              <a:alphaModFix/>
            </a:blip>
            <a:srcRect l="7997" t="21529" r="7997" b="59151"/>
            <a:stretch/>
          </p:blipFill>
          <p:spPr>
            <a:xfrm rot="419354">
              <a:off x="6629437" y="1101447"/>
              <a:ext cx="894950" cy="881462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1315" name="Google Shape;1315;p75"/>
            <p:cNvPicPr preferRelativeResize="0"/>
            <p:nvPr/>
          </p:nvPicPr>
          <p:blipFill rotWithShape="1">
            <a:blip r:embed="rId3">
              <a:alphaModFix/>
            </a:blip>
            <a:srcRect l="6490" t="41247" r="6507" b="40652"/>
            <a:stretch/>
          </p:blipFill>
          <p:spPr>
            <a:xfrm rot="419354">
              <a:off x="6028575" y="2398031"/>
              <a:ext cx="894950" cy="881462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1316" name="Google Shape;1316;p75"/>
            <p:cNvPicPr preferRelativeResize="0"/>
            <p:nvPr/>
          </p:nvPicPr>
          <p:blipFill rotWithShape="1">
            <a:blip r:embed="rId3">
              <a:alphaModFix/>
            </a:blip>
            <a:srcRect l="6487" t="59636" r="7246" b="21040"/>
            <a:stretch/>
          </p:blipFill>
          <p:spPr>
            <a:xfrm rot="419354">
              <a:off x="7936843" y="3988305"/>
              <a:ext cx="894950" cy="881462"/>
            </a:xfrm>
            <a:prstGeom prst="ellipse">
              <a:avLst/>
            </a:prstGeom>
            <a:noFill/>
            <a:ln>
              <a:noFill/>
            </a:ln>
          </p:spPr>
        </p:pic>
        <p:sp>
          <p:nvSpPr>
            <p:cNvPr id="1317" name="Google Shape;1317;p75"/>
            <p:cNvSpPr/>
            <p:nvPr/>
          </p:nvSpPr>
          <p:spPr>
            <a:xfrm rot="3143603">
              <a:off x="7036408" y="1826466"/>
              <a:ext cx="2091929" cy="1983151"/>
            </a:xfrm>
            <a:custGeom>
              <a:avLst/>
              <a:gdLst/>
              <a:ahLst/>
              <a:cxnLst/>
              <a:rect l="l" t="t" r="r" b="b"/>
              <a:pathLst>
                <a:path w="18816" h="15041" extrusionOk="0">
                  <a:moveTo>
                    <a:pt x="8063" y="1"/>
                  </a:moveTo>
                  <a:cubicBezTo>
                    <a:pt x="7072" y="1"/>
                    <a:pt x="6117" y="208"/>
                    <a:pt x="5259" y="679"/>
                  </a:cubicBezTo>
                  <a:cubicBezTo>
                    <a:pt x="1642" y="2685"/>
                    <a:pt x="1" y="7701"/>
                    <a:pt x="1794" y="11470"/>
                  </a:cubicBezTo>
                  <a:cubicBezTo>
                    <a:pt x="2975" y="13966"/>
                    <a:pt x="6134" y="15040"/>
                    <a:pt x="9030" y="15040"/>
                  </a:cubicBezTo>
                  <a:cubicBezTo>
                    <a:pt x="10083" y="15040"/>
                    <a:pt x="11101" y="14898"/>
                    <a:pt x="11976" y="14631"/>
                  </a:cubicBezTo>
                  <a:cubicBezTo>
                    <a:pt x="14925" y="13719"/>
                    <a:pt x="17873" y="11135"/>
                    <a:pt x="18299" y="7944"/>
                  </a:cubicBezTo>
                  <a:cubicBezTo>
                    <a:pt x="18815" y="4083"/>
                    <a:pt x="15898" y="1834"/>
                    <a:pt x="12615" y="1226"/>
                  </a:cubicBezTo>
                  <a:cubicBezTo>
                    <a:pt x="11150" y="476"/>
                    <a:pt x="9564" y="1"/>
                    <a:pt x="80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18" name="Google Shape;1318;p75"/>
            <p:cNvPicPr preferRelativeResize="0"/>
            <p:nvPr/>
          </p:nvPicPr>
          <p:blipFill rotWithShape="1">
            <a:blip r:embed="rId3">
              <a:alphaModFix/>
            </a:blip>
            <a:srcRect l="12815" t="80675" r="5611" b="1223"/>
            <a:stretch/>
          </p:blipFill>
          <p:spPr>
            <a:xfrm rot="419235">
              <a:off x="7497911" y="2209897"/>
              <a:ext cx="1067831" cy="1205907"/>
            </a:xfrm>
            <a:prstGeom prst="ellipse">
              <a:avLst/>
            </a:prstGeom>
            <a:noFill/>
            <a:ln w="38100" cap="flat" cmpd="sng">
              <a:solidFill>
                <a:srgbClr val="87C683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1319" name="Google Shape;1319;p75"/>
            <p:cNvPicPr preferRelativeResize="0"/>
            <p:nvPr/>
          </p:nvPicPr>
          <p:blipFill rotWithShape="1">
            <a:blip r:embed="rId4">
              <a:alphaModFix/>
            </a:blip>
            <a:srcRect l="29335" t="37365" r="27873" b="4261"/>
            <a:stretch/>
          </p:blipFill>
          <p:spPr>
            <a:xfrm rot="419354">
              <a:off x="6629425" y="3694606"/>
              <a:ext cx="894950" cy="881462"/>
            </a:xfrm>
            <a:prstGeom prst="ellipse">
              <a:avLst/>
            </a:prstGeom>
            <a:noFill/>
            <a:ln>
              <a:noFill/>
            </a:ln>
          </p:spPr>
        </p:pic>
      </p:grpSp>
      <p:sp>
        <p:nvSpPr>
          <p:cNvPr id="1320" name="Google Shape;1320;p75"/>
          <p:cNvSpPr txBox="1"/>
          <p:nvPr/>
        </p:nvSpPr>
        <p:spPr>
          <a:xfrm>
            <a:off x="2998437" y="1383873"/>
            <a:ext cx="5972246" cy="2800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❖"/>
            </a:pPr>
            <a:r>
              <a:rPr lang="en" sz="1600" b="1" i="0" u="sng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Please check if your math placement is correctly listed in your LC block.  An advisor will assist you.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None/>
            </a:pPr>
            <a:endParaRPr sz="1600" b="1" i="0" u="sng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❖"/>
            </a:pPr>
            <a:r>
              <a:rPr lang="en" sz="16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Click the "submit" button to accept the LC block and for enrolling in all other courses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None/>
            </a:pPr>
            <a:endParaRPr sz="16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None/>
            </a:pPr>
            <a:endParaRPr sz="16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❖"/>
            </a:pPr>
            <a:r>
              <a:rPr lang="en" sz="16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Advisors will assist you in the breakout room for any other issues </a:t>
            </a:r>
            <a:endParaRPr sz="16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None/>
            </a:pPr>
            <a:endParaRPr sz="16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B"/>
        </a:solidFill>
        <a:effectLst/>
      </p:bgPr>
    </p:bg>
    <p:spTree>
      <p:nvGrpSpPr>
        <p:cNvPr id="1" name="Shape 1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" name="Google Shape;1325;p33"/>
          <p:cNvSpPr/>
          <p:nvPr/>
        </p:nvSpPr>
        <p:spPr>
          <a:xfrm>
            <a:off x="4832400" y="387625"/>
            <a:ext cx="4311600" cy="7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6" name="Google Shape;1326;p33"/>
          <p:cNvSpPr txBox="1"/>
          <p:nvPr/>
        </p:nvSpPr>
        <p:spPr>
          <a:xfrm>
            <a:off x="374650" y="842151"/>
            <a:ext cx="4375994" cy="4150829"/>
          </a:xfrm>
          <a:prstGeom prst="rect">
            <a:avLst/>
          </a:prstGeom>
          <a:noFill/>
          <a:ln w="19050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35000" marR="0" lvl="0" indent="-361950" algn="l" rtl="0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●"/>
            </a:pPr>
            <a:r>
              <a:rPr lang="en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Wait for your advisor’s instructions in your assigned breakout room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5000" marR="0" lvl="0" indent="-361950" algn="l" rtl="0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●"/>
            </a:pPr>
            <a:r>
              <a:rPr lang="en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Access your Registration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5000" marR="0" lvl="0" indent="-361950" algn="l" rtl="0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●"/>
            </a:pPr>
            <a:r>
              <a:rPr lang="en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Begin your fall enrollment 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35000" marR="0" lvl="0" indent="-361950" algn="l" rtl="0">
              <a:lnSpc>
                <a:spcPct val="114999"/>
              </a:lnSpc>
              <a:spcBef>
                <a:spcPts val="1000"/>
              </a:spcBef>
              <a:spcAft>
                <a:spcPts val="0"/>
              </a:spcAft>
              <a:buClr>
                <a:srgbClr val="D25814"/>
              </a:buClr>
              <a:buSzPts val="2100"/>
              <a:buFont typeface="Arial"/>
              <a:buChar char="●"/>
            </a:pPr>
            <a:r>
              <a:rPr lang="en" sz="1400" b="1" i="0" u="none" strike="noStrike" cap="none">
                <a:solidFill>
                  <a:srgbClr val="D25814"/>
                </a:solidFill>
                <a:latin typeface="Arial"/>
                <a:ea typeface="Arial"/>
                <a:cs typeface="Arial"/>
                <a:sym typeface="Arial"/>
              </a:rPr>
              <a:t>Follow up with your advisor via e-mail, if you have you have questions regarding your Fall 2026 schedule.</a:t>
            </a:r>
            <a:endParaRPr sz="1400" b="1" i="0" u="none" strike="noStrike" cap="none">
              <a:solidFill>
                <a:srgbClr val="D2581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795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*Orientation fall registration closes </a:t>
            </a:r>
            <a:r>
              <a:rPr lang="en" sz="1400" b="1" i="0" u="sng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August 21</a:t>
            </a:r>
            <a:r>
              <a:rPr lang="en" sz="1400" b="1" i="0" u="sng" strike="noStrike" cap="none" baseline="300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st</a:t>
            </a:r>
            <a:r>
              <a:rPr lang="en" sz="1400" b="1" i="0" u="sng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 at 11:59pm</a:t>
            </a:r>
            <a:r>
              <a:rPr lang="en" sz="1400" b="1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.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795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highlight>
                <a:srgbClr val="00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7" name="Google Shape;1327;p33"/>
          <p:cNvSpPr txBox="1">
            <a:spLocks noGrp="1"/>
          </p:cNvSpPr>
          <p:nvPr>
            <p:ph type="title" idx="4294967295"/>
          </p:nvPr>
        </p:nvSpPr>
        <p:spPr>
          <a:xfrm>
            <a:off x="1065008" y="62425"/>
            <a:ext cx="2144948" cy="7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64132"/>
              </a:buClr>
              <a:buSzPts val="380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Registration window opens at 10:30 AM!</a:t>
            </a:r>
            <a:endParaRPr/>
          </a:p>
        </p:txBody>
      </p:sp>
      <p:pic>
        <p:nvPicPr>
          <p:cNvPr id="1328" name="Google Shape;1328;p33" descr="A green and white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15306" r="15306"/>
          <a:stretch/>
        </p:blipFill>
        <p:spPr>
          <a:xfrm>
            <a:off x="5359880" y="702395"/>
            <a:ext cx="3397990" cy="435426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37647"/>
              </a:srgbClr>
            </a:outerShdw>
          </a:effectLst>
        </p:spPr>
      </p:pic>
      <p:pic>
        <p:nvPicPr>
          <p:cNvPr id="1329" name="Google Shape;1329;p33" descr="A tall building with a clock tower and trees and umbrellas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62577" y="1030065"/>
            <a:ext cx="3024791" cy="396137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37647"/>
              </a:srgbClr>
            </a:outerShdw>
          </a:effectLst>
        </p:spPr>
      </p:pic>
      <p:pic>
        <p:nvPicPr>
          <p:cNvPr id="1330" name="Google Shape;1330;p33" descr="a hand icon that looks like it is making a stop gesture (Provided by Tenor)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640" y="0"/>
            <a:ext cx="717285" cy="78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34"/>
          <p:cNvSpPr txBox="1"/>
          <p:nvPr/>
        </p:nvSpPr>
        <p:spPr>
          <a:xfrm>
            <a:off x="247500" y="696617"/>
            <a:ext cx="5373600" cy="3394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349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●"/>
            </a:pPr>
            <a:r>
              <a:rPr lang="en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Obtain math placement as soon as possible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●"/>
            </a:pPr>
            <a:r>
              <a:rPr lang="en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Breadth course enrollment </a:t>
            </a:r>
            <a:endParaRPr sz="19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49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○"/>
            </a:pPr>
            <a:r>
              <a:rPr lang="en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Enroll in up to </a:t>
            </a:r>
            <a:r>
              <a:rPr lang="en" sz="1900" b="1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14 to 17 units</a:t>
            </a:r>
            <a:r>
              <a:rPr lang="en" sz="1900" b="1" i="0" u="none" strike="noStrike" cap="none">
                <a:solidFill>
                  <a:srgbClr val="D2581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total.</a:t>
            </a:r>
            <a:endParaRPr sz="19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●"/>
            </a:pPr>
            <a:r>
              <a:rPr lang="en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Orientation fall registration closes </a:t>
            </a:r>
            <a:r>
              <a:rPr lang="en" sz="1900" b="1" i="0" u="sng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August 21st @11:59pm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925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900"/>
              <a:buFont typeface="Arial"/>
              <a:buChar char="●"/>
            </a:pPr>
            <a:r>
              <a:rPr lang="en" sz="1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Second-pass registration opens on </a:t>
            </a:r>
            <a:r>
              <a:rPr lang="en" sz="1900" b="1" i="0" u="sng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September 8th, 2026 at 9:00AM</a:t>
            </a:r>
            <a:r>
              <a:rPr lang="en" sz="1900" b="1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900" b="1" i="0" u="none" strike="noStrike" cap="non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6" name="Google Shape;1336;p34"/>
          <p:cNvSpPr txBox="1">
            <a:spLocks noGrp="1"/>
          </p:cNvSpPr>
          <p:nvPr>
            <p:ph type="title"/>
          </p:nvPr>
        </p:nvSpPr>
        <p:spPr>
          <a:xfrm>
            <a:off x="805200" y="181225"/>
            <a:ext cx="481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NO MATH OR WRITING PLACEMENT</a:t>
            </a:r>
            <a:endParaRPr/>
          </a:p>
        </p:txBody>
      </p:sp>
      <p:sp>
        <p:nvSpPr>
          <p:cNvPr id="1337" name="Google Shape;1337;p34"/>
          <p:cNvSpPr/>
          <p:nvPr/>
        </p:nvSpPr>
        <p:spPr>
          <a:xfrm>
            <a:off x="264310" y="197125"/>
            <a:ext cx="540900" cy="54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8" name="Google Shape;1338;p34"/>
          <p:cNvSpPr/>
          <p:nvPr/>
        </p:nvSpPr>
        <p:spPr>
          <a:xfrm>
            <a:off x="5221200" y="435175"/>
            <a:ext cx="3922800" cy="648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9" name="Google Shape;1339;p34"/>
          <p:cNvSpPr/>
          <p:nvPr/>
        </p:nvSpPr>
        <p:spPr>
          <a:xfrm>
            <a:off x="5637863" y="4172300"/>
            <a:ext cx="2638425" cy="125"/>
          </a:xfrm>
          <a:custGeom>
            <a:avLst/>
            <a:gdLst/>
            <a:ahLst/>
            <a:cxnLst/>
            <a:rect l="l" t="t" r="r" b="b"/>
            <a:pathLst>
              <a:path w="105537" h="5" extrusionOk="0">
                <a:moveTo>
                  <a:pt x="0" y="0"/>
                </a:moveTo>
                <a:lnTo>
                  <a:pt x="105537" y="5"/>
                </a:lnTo>
              </a:path>
            </a:pathLst>
          </a:custGeom>
          <a:noFill/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40" name="Google Shape;1340;p34"/>
          <p:cNvGrpSpPr/>
          <p:nvPr/>
        </p:nvGrpSpPr>
        <p:grpSpPr>
          <a:xfrm>
            <a:off x="5778443" y="223899"/>
            <a:ext cx="3539984" cy="4832756"/>
            <a:chOff x="5778450" y="321275"/>
            <a:chExt cx="3539984" cy="4722256"/>
          </a:xfrm>
        </p:grpSpPr>
        <p:pic>
          <p:nvPicPr>
            <p:cNvPr id="1341" name="Google Shape;1341;p34"/>
            <p:cNvPicPr preferRelativeResize="0"/>
            <p:nvPr/>
          </p:nvPicPr>
          <p:blipFill rotWithShape="1">
            <a:blip r:embed="rId3">
              <a:alphaModFix/>
            </a:blip>
            <a:srcRect l="15306" r="15306"/>
            <a:stretch/>
          </p:blipFill>
          <p:spPr>
            <a:xfrm>
              <a:off x="5778450" y="749505"/>
              <a:ext cx="2979427" cy="4294026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37647"/>
                </a:srgbClr>
              </a:outerShdw>
            </a:effectLst>
          </p:spPr>
        </p:pic>
        <p:sp>
          <p:nvSpPr>
            <p:cNvPr id="1342" name="Google Shape;1342;p34"/>
            <p:cNvSpPr/>
            <p:nvPr/>
          </p:nvSpPr>
          <p:spPr>
            <a:xfrm rot="2700123">
              <a:off x="7107536" y="718943"/>
              <a:ext cx="1857500" cy="1768965"/>
            </a:xfrm>
            <a:custGeom>
              <a:avLst/>
              <a:gdLst/>
              <a:ahLst/>
              <a:cxnLst/>
              <a:rect l="l" t="t" r="r" b="b"/>
              <a:pathLst>
                <a:path w="18816" h="15041" extrusionOk="0">
                  <a:moveTo>
                    <a:pt x="8063" y="1"/>
                  </a:moveTo>
                  <a:cubicBezTo>
                    <a:pt x="7072" y="1"/>
                    <a:pt x="6117" y="208"/>
                    <a:pt x="5259" y="679"/>
                  </a:cubicBezTo>
                  <a:cubicBezTo>
                    <a:pt x="1642" y="2685"/>
                    <a:pt x="1" y="7701"/>
                    <a:pt x="1794" y="11470"/>
                  </a:cubicBezTo>
                  <a:cubicBezTo>
                    <a:pt x="2975" y="13966"/>
                    <a:pt x="6134" y="15040"/>
                    <a:pt x="9030" y="15040"/>
                  </a:cubicBezTo>
                  <a:cubicBezTo>
                    <a:pt x="10083" y="15040"/>
                    <a:pt x="11101" y="14898"/>
                    <a:pt x="11976" y="14631"/>
                  </a:cubicBezTo>
                  <a:cubicBezTo>
                    <a:pt x="14925" y="13719"/>
                    <a:pt x="17873" y="11135"/>
                    <a:pt x="18299" y="7944"/>
                  </a:cubicBezTo>
                  <a:cubicBezTo>
                    <a:pt x="18815" y="4083"/>
                    <a:pt x="15898" y="1834"/>
                    <a:pt x="12615" y="1226"/>
                  </a:cubicBezTo>
                  <a:cubicBezTo>
                    <a:pt x="11150" y="476"/>
                    <a:pt x="9564" y="1"/>
                    <a:pt x="8063" y="1"/>
                  </a:cubicBezTo>
                  <a:close/>
                </a:path>
              </a:pathLst>
            </a:custGeom>
            <a:solidFill>
              <a:srgbClr val="FFD62D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34"/>
            <p:cNvSpPr/>
            <p:nvPr/>
          </p:nvSpPr>
          <p:spPr>
            <a:xfrm>
              <a:off x="5901513" y="844650"/>
              <a:ext cx="2733300" cy="4103700"/>
            </a:xfrm>
            <a:prstGeom prst="rect">
              <a:avLst/>
            </a:prstGeom>
            <a:noFill/>
            <a:ln w="76200" cap="flat" cmpd="sng">
              <a:solidFill>
                <a:srgbClr val="FFFFFF"/>
              </a:solidFill>
              <a:prstDash val="solid"/>
              <a:miter lim="0"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37647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44" name="Google Shape;1344;p3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948950" y="1258449"/>
              <a:ext cx="2638425" cy="3689900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37647"/>
                </a:srgbClr>
              </a:outerShdw>
            </a:effectLst>
          </p:spPr>
        </p:pic>
      </p:grpSp>
      <p:pic>
        <p:nvPicPr>
          <p:cNvPr id="1345" name="Google Shape;1345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68525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34"/>
          <p:cNvSpPr txBox="1"/>
          <p:nvPr/>
        </p:nvSpPr>
        <p:spPr>
          <a:xfrm>
            <a:off x="304800" y="3048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4"/>
          <p:cNvSpPr txBox="1">
            <a:spLocks noGrp="1"/>
          </p:cNvSpPr>
          <p:nvPr>
            <p:ph type="subTitle" idx="4294967295"/>
          </p:nvPr>
        </p:nvSpPr>
        <p:spPr>
          <a:xfrm>
            <a:off x="1616777" y="3261712"/>
            <a:ext cx="2919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MATH and WRITING/ENGLISH.</a:t>
            </a:r>
            <a:endParaRPr sz="14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2" name="Google Shape;772;p4"/>
          <p:cNvSpPr txBox="1">
            <a:spLocks noGrp="1"/>
          </p:cNvSpPr>
          <p:nvPr>
            <p:ph type="title"/>
          </p:nvPr>
        </p:nvSpPr>
        <p:spPr>
          <a:xfrm>
            <a:off x="979300" y="170137"/>
            <a:ext cx="424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TODAY’S AGENDA</a:t>
            </a:r>
            <a:endParaRPr/>
          </a:p>
        </p:txBody>
      </p:sp>
      <p:sp>
        <p:nvSpPr>
          <p:cNvPr id="773" name="Google Shape;773;p4"/>
          <p:cNvSpPr/>
          <p:nvPr/>
        </p:nvSpPr>
        <p:spPr>
          <a:xfrm>
            <a:off x="347910" y="148925"/>
            <a:ext cx="540900" cy="54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4"/>
          <p:cNvSpPr/>
          <p:nvPr/>
        </p:nvSpPr>
        <p:spPr>
          <a:xfrm>
            <a:off x="5046900" y="407775"/>
            <a:ext cx="4097100" cy="762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5" name="Google Shape;775;p4"/>
          <p:cNvGrpSpPr/>
          <p:nvPr/>
        </p:nvGrpSpPr>
        <p:grpSpPr>
          <a:xfrm>
            <a:off x="3999270" y="486208"/>
            <a:ext cx="4856298" cy="4004155"/>
            <a:chOff x="3636425" y="1637642"/>
            <a:chExt cx="4127750" cy="3230460"/>
          </a:xfrm>
        </p:grpSpPr>
        <p:pic>
          <p:nvPicPr>
            <p:cNvPr id="776" name="Google Shape;776;p4"/>
            <p:cNvPicPr preferRelativeResize="0"/>
            <p:nvPr/>
          </p:nvPicPr>
          <p:blipFill rotWithShape="1">
            <a:blip r:embed="rId3">
              <a:alphaModFix/>
            </a:blip>
            <a:srcRect l="43003"/>
            <a:stretch/>
          </p:blipFill>
          <p:spPr>
            <a:xfrm>
              <a:off x="4599368" y="1927651"/>
              <a:ext cx="2979413" cy="294044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7" name="Google Shape;777;p4"/>
            <p:cNvSpPr/>
            <p:nvPr/>
          </p:nvSpPr>
          <p:spPr>
            <a:xfrm>
              <a:off x="4782575" y="2106450"/>
              <a:ext cx="2645900" cy="2595825"/>
            </a:xfrm>
            <a:custGeom>
              <a:avLst/>
              <a:gdLst/>
              <a:ahLst/>
              <a:cxnLst/>
              <a:rect l="l" t="t" r="r" b="b"/>
              <a:pathLst>
                <a:path w="105836" h="103833" extrusionOk="0">
                  <a:moveTo>
                    <a:pt x="0" y="103833"/>
                  </a:moveTo>
                  <a:lnTo>
                    <a:pt x="12" y="0"/>
                  </a:lnTo>
                  <a:lnTo>
                    <a:pt x="105836" y="497"/>
                  </a:lnTo>
                </a:path>
              </a:pathLst>
            </a:custGeom>
            <a:noFill/>
            <a:ln w="762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4"/>
            <p:cNvSpPr/>
            <p:nvPr/>
          </p:nvSpPr>
          <p:spPr>
            <a:xfrm rot="2700153">
              <a:off x="4600460" y="2225900"/>
              <a:ext cx="2244440" cy="1401771"/>
            </a:xfrm>
            <a:custGeom>
              <a:avLst/>
              <a:gdLst/>
              <a:ahLst/>
              <a:cxnLst/>
              <a:rect l="l" t="t" r="r" b="b"/>
              <a:pathLst>
                <a:path w="18816" h="15041" extrusionOk="0">
                  <a:moveTo>
                    <a:pt x="8063" y="1"/>
                  </a:moveTo>
                  <a:cubicBezTo>
                    <a:pt x="7072" y="1"/>
                    <a:pt x="6117" y="208"/>
                    <a:pt x="5259" y="679"/>
                  </a:cubicBezTo>
                  <a:cubicBezTo>
                    <a:pt x="1642" y="2685"/>
                    <a:pt x="1" y="7701"/>
                    <a:pt x="1794" y="11470"/>
                  </a:cubicBezTo>
                  <a:cubicBezTo>
                    <a:pt x="2975" y="13966"/>
                    <a:pt x="6134" y="15040"/>
                    <a:pt x="9030" y="15040"/>
                  </a:cubicBezTo>
                  <a:cubicBezTo>
                    <a:pt x="10083" y="15040"/>
                    <a:pt x="11101" y="14898"/>
                    <a:pt x="11976" y="14631"/>
                  </a:cubicBezTo>
                  <a:cubicBezTo>
                    <a:pt x="14925" y="13719"/>
                    <a:pt x="17873" y="11135"/>
                    <a:pt x="18299" y="7944"/>
                  </a:cubicBezTo>
                  <a:cubicBezTo>
                    <a:pt x="18815" y="4083"/>
                    <a:pt x="15898" y="1834"/>
                    <a:pt x="12615" y="1226"/>
                  </a:cubicBezTo>
                  <a:cubicBezTo>
                    <a:pt x="11150" y="476"/>
                    <a:pt x="9564" y="1"/>
                    <a:pt x="8063" y="1"/>
                  </a:cubicBezTo>
                  <a:close/>
                </a:path>
              </a:pathLst>
            </a:custGeom>
            <a:solidFill>
              <a:srgbClr val="FFD6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79" name="Google Shape;779;p4"/>
            <p:cNvPicPr preferRelativeResize="0"/>
            <p:nvPr/>
          </p:nvPicPr>
          <p:blipFill rotWithShape="1">
            <a:blip r:embed="rId4">
              <a:alphaModFix/>
            </a:blip>
            <a:srcRect l="18805" r="12385" b="43280"/>
            <a:stretch/>
          </p:blipFill>
          <p:spPr>
            <a:xfrm>
              <a:off x="3636425" y="1957000"/>
              <a:ext cx="3654949" cy="28817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0" name="Google Shape;780;p4"/>
            <p:cNvPicPr preferRelativeResize="0"/>
            <p:nvPr/>
          </p:nvPicPr>
          <p:blipFill rotWithShape="1">
            <a:blip r:embed="rId5">
              <a:alphaModFix/>
            </a:blip>
            <a:srcRect l="18003" t="754" r="-1349" b="12529"/>
            <a:stretch/>
          </p:blipFill>
          <p:spPr>
            <a:xfrm flipH="1">
              <a:off x="5702973" y="2186650"/>
              <a:ext cx="2061202" cy="268145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781" name="Google Shape;781;p4"/>
            <p:cNvGrpSpPr/>
            <p:nvPr/>
          </p:nvGrpSpPr>
          <p:grpSpPr>
            <a:xfrm>
              <a:off x="4768175" y="2106450"/>
              <a:ext cx="2623200" cy="2607525"/>
              <a:chOff x="5479150" y="1317700"/>
              <a:chExt cx="2623200" cy="2607525"/>
            </a:xfrm>
          </p:grpSpPr>
          <p:sp>
            <p:nvSpPr>
              <p:cNvPr id="782" name="Google Shape;782;p4"/>
              <p:cNvSpPr/>
              <p:nvPr/>
            </p:nvSpPr>
            <p:spPr>
              <a:xfrm>
                <a:off x="5479150" y="3877650"/>
                <a:ext cx="2564500" cy="8550"/>
              </a:xfrm>
              <a:custGeom>
                <a:avLst/>
                <a:gdLst/>
                <a:ahLst/>
                <a:cxnLst/>
                <a:rect l="l" t="t" r="r" b="b"/>
                <a:pathLst>
                  <a:path w="102580" h="342" extrusionOk="0">
                    <a:moveTo>
                      <a:pt x="0" y="0"/>
                    </a:moveTo>
                    <a:lnTo>
                      <a:pt x="102580" y="342"/>
                    </a:lnTo>
                  </a:path>
                </a:pathLst>
              </a:custGeom>
              <a:noFill/>
              <a:ln w="762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3" name="Google Shape;783;p4"/>
              <p:cNvSpPr/>
              <p:nvPr/>
            </p:nvSpPr>
            <p:spPr>
              <a:xfrm>
                <a:off x="8079750" y="1317700"/>
                <a:ext cx="22600" cy="260752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104301" extrusionOk="0">
                    <a:moveTo>
                      <a:pt x="904" y="0"/>
                    </a:moveTo>
                    <a:lnTo>
                      <a:pt x="0" y="104301"/>
                    </a:lnTo>
                  </a:path>
                </a:pathLst>
              </a:custGeom>
              <a:noFill/>
              <a:ln w="762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84" name="Google Shape;784;p4"/>
          <p:cNvSpPr txBox="1">
            <a:spLocks noGrp="1"/>
          </p:cNvSpPr>
          <p:nvPr>
            <p:ph type="ctrTitle" idx="4294967295"/>
          </p:nvPr>
        </p:nvSpPr>
        <p:spPr>
          <a:xfrm>
            <a:off x="1616777" y="795288"/>
            <a:ext cx="2919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Oswald"/>
              <a:buNone/>
            </a:pPr>
            <a:r>
              <a:rPr lang="en" sz="1800" b="1" i="0" u="none" strike="noStrike" cap="none">
                <a:solidFill>
                  <a:schemeClr val="accent2"/>
                </a:solidFill>
                <a:latin typeface="Oswald"/>
                <a:ea typeface="Oswald"/>
                <a:cs typeface="Oswald"/>
                <a:sym typeface="Oswald"/>
              </a:rPr>
              <a:t>ABOUT US</a:t>
            </a:r>
            <a:endParaRPr sz="1800" b="1" i="0" u="none" strike="noStrike" cap="none">
              <a:solidFill>
                <a:schemeClr val="accent2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785" name="Google Shape;785;p4"/>
          <p:cNvSpPr txBox="1">
            <a:spLocks noGrp="1"/>
          </p:cNvSpPr>
          <p:nvPr>
            <p:ph type="subTitle" idx="4294967295"/>
          </p:nvPr>
        </p:nvSpPr>
        <p:spPr>
          <a:xfrm>
            <a:off x="1616777" y="1095412"/>
            <a:ext cx="2919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accent2"/>
              </a:buClr>
              <a:buSzPts val="1800"/>
              <a:buFont typeface="Arial"/>
              <a:buNone/>
            </a:pPr>
            <a:r>
              <a:rPr lang="en"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Get to know your CNAS academic advisors. </a:t>
            </a:r>
            <a:endParaRPr sz="14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4"/>
          <p:cNvSpPr txBox="1">
            <a:spLocks noGrp="1"/>
          </p:cNvSpPr>
          <p:nvPr>
            <p:ph type="ctrTitle" idx="4294967295"/>
          </p:nvPr>
        </p:nvSpPr>
        <p:spPr>
          <a:xfrm>
            <a:off x="1616777" y="1878438"/>
            <a:ext cx="2919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Oswald"/>
              <a:buNone/>
            </a:pPr>
            <a:r>
              <a:rPr lang="en" sz="1800" b="1" i="0" u="none" strike="noStrike" cap="none">
                <a:solidFill>
                  <a:schemeClr val="accent2"/>
                </a:solidFill>
                <a:latin typeface="Oswald"/>
                <a:ea typeface="Oswald"/>
                <a:cs typeface="Oswald"/>
                <a:sym typeface="Oswald"/>
              </a:rPr>
              <a:t>WHAT WE DO </a:t>
            </a:r>
            <a:endParaRPr sz="1800" b="1" i="0" u="none" strike="noStrike" cap="none">
              <a:solidFill>
                <a:schemeClr val="accent2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787" name="Google Shape;787;p4"/>
          <p:cNvSpPr txBox="1">
            <a:spLocks noGrp="1"/>
          </p:cNvSpPr>
          <p:nvPr>
            <p:ph type="subTitle" idx="4294967295"/>
          </p:nvPr>
        </p:nvSpPr>
        <p:spPr>
          <a:xfrm>
            <a:off x="1616777" y="2178562"/>
            <a:ext cx="2919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General academic advising information.</a:t>
            </a:r>
            <a:endParaRPr sz="14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4"/>
          <p:cNvSpPr txBox="1">
            <a:spLocks noGrp="1"/>
          </p:cNvSpPr>
          <p:nvPr>
            <p:ph type="ctrTitle" idx="4294967295"/>
          </p:nvPr>
        </p:nvSpPr>
        <p:spPr>
          <a:xfrm>
            <a:off x="1616777" y="2961588"/>
            <a:ext cx="2919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Oswald"/>
              <a:buNone/>
            </a:pPr>
            <a:r>
              <a:rPr lang="en" sz="1800" b="1" i="0" u="none" strike="noStrike" cap="none">
                <a:solidFill>
                  <a:schemeClr val="accent2"/>
                </a:solidFill>
                <a:latin typeface="Oswald"/>
                <a:ea typeface="Oswald"/>
                <a:cs typeface="Oswald"/>
                <a:sym typeface="Oswald"/>
              </a:rPr>
              <a:t>PLACEMENT </a:t>
            </a:r>
            <a:endParaRPr sz="1800" b="1" i="0" u="none" strike="noStrike" cap="none">
              <a:solidFill>
                <a:schemeClr val="accent2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789" name="Google Shape;789;p4"/>
          <p:cNvSpPr/>
          <p:nvPr/>
        </p:nvSpPr>
        <p:spPr>
          <a:xfrm>
            <a:off x="-1" y="968675"/>
            <a:ext cx="1497600" cy="762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p4"/>
          <p:cNvSpPr/>
          <p:nvPr/>
        </p:nvSpPr>
        <p:spPr>
          <a:xfrm>
            <a:off x="-1" y="2051825"/>
            <a:ext cx="1497600" cy="762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4"/>
          <p:cNvSpPr/>
          <p:nvPr/>
        </p:nvSpPr>
        <p:spPr>
          <a:xfrm>
            <a:off x="-1" y="3134975"/>
            <a:ext cx="1497600" cy="762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4"/>
          <p:cNvSpPr txBox="1">
            <a:spLocks noGrp="1"/>
          </p:cNvSpPr>
          <p:nvPr>
            <p:ph type="ctrTitle" idx="4294967295"/>
          </p:nvPr>
        </p:nvSpPr>
        <p:spPr>
          <a:xfrm>
            <a:off x="1616777" y="3817353"/>
            <a:ext cx="2919300" cy="4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Oswald"/>
              <a:buNone/>
            </a:pPr>
            <a:r>
              <a:rPr lang="en" sz="1800" b="1" i="0" u="none" strike="noStrike" cap="none">
                <a:solidFill>
                  <a:schemeClr val="accent2"/>
                </a:solidFill>
                <a:latin typeface="Oswald"/>
                <a:ea typeface="Oswald"/>
                <a:cs typeface="Oswald"/>
                <a:sym typeface="Oswald"/>
              </a:rPr>
              <a:t>REGISTRATION</a:t>
            </a:r>
            <a:endParaRPr sz="1800" b="1" i="0" u="none" strike="noStrike" cap="none">
              <a:solidFill>
                <a:schemeClr val="accent2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793" name="Google Shape;793;p4"/>
          <p:cNvSpPr txBox="1">
            <a:spLocks noGrp="1"/>
          </p:cNvSpPr>
          <p:nvPr>
            <p:ph type="subTitle" idx="4294967295"/>
          </p:nvPr>
        </p:nvSpPr>
        <p:spPr>
          <a:xfrm>
            <a:off x="1616775" y="4123425"/>
            <a:ext cx="3330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Help you finalize your Fall 2026 schedule with sample schedules! </a:t>
            </a:r>
            <a:endParaRPr sz="14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4"/>
          <p:cNvSpPr/>
          <p:nvPr/>
        </p:nvSpPr>
        <p:spPr>
          <a:xfrm>
            <a:off x="-1" y="4132575"/>
            <a:ext cx="1497600" cy="762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5" name="Google Shape;795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48900" y="3384600"/>
            <a:ext cx="1284925" cy="142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5"/>
          <p:cNvSpPr txBox="1">
            <a:spLocks noGrp="1"/>
          </p:cNvSpPr>
          <p:nvPr>
            <p:ph type="title"/>
          </p:nvPr>
        </p:nvSpPr>
        <p:spPr>
          <a:xfrm>
            <a:off x="968563" y="114475"/>
            <a:ext cx="208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/>
              <a:t>MEET THE TEAM</a:t>
            </a:r>
            <a:endParaRPr/>
          </a:p>
        </p:txBody>
      </p:sp>
      <p:sp>
        <p:nvSpPr>
          <p:cNvPr id="801" name="Google Shape;801;p5"/>
          <p:cNvSpPr/>
          <p:nvPr/>
        </p:nvSpPr>
        <p:spPr>
          <a:xfrm>
            <a:off x="427685" y="130375"/>
            <a:ext cx="540900" cy="54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p5"/>
          <p:cNvSpPr/>
          <p:nvPr/>
        </p:nvSpPr>
        <p:spPr>
          <a:xfrm>
            <a:off x="3110700" y="361975"/>
            <a:ext cx="6033300" cy="777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5"/>
          <p:cNvSpPr/>
          <p:nvPr/>
        </p:nvSpPr>
        <p:spPr>
          <a:xfrm>
            <a:off x="6970086" y="2113484"/>
            <a:ext cx="1222903" cy="1162569"/>
          </a:xfrm>
          <a:prstGeom prst="rect">
            <a:avLst/>
          </a:prstGeom>
          <a:noFill/>
          <a:ln w="76200" cap="flat" cmpd="sng">
            <a:solidFill>
              <a:srgbClr val="FFFFFF"/>
            </a:solidFill>
            <a:prstDash val="solid"/>
            <a:miter lim="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5"/>
          <p:cNvSpPr/>
          <p:nvPr/>
        </p:nvSpPr>
        <p:spPr>
          <a:xfrm>
            <a:off x="8043685" y="1956866"/>
            <a:ext cx="303693" cy="317613"/>
          </a:xfrm>
          <a:prstGeom prst="ellipse">
            <a:avLst/>
          </a:prstGeom>
          <a:solidFill>
            <a:srgbClr val="FFD6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5"/>
          <p:cNvSpPr/>
          <p:nvPr/>
        </p:nvSpPr>
        <p:spPr>
          <a:xfrm rot="2700000">
            <a:off x="6829534" y="3087359"/>
            <a:ext cx="427293" cy="389082"/>
          </a:xfrm>
          <a:custGeom>
            <a:avLst/>
            <a:gdLst/>
            <a:ahLst/>
            <a:cxnLst/>
            <a:rect l="l" t="t" r="r" b="b"/>
            <a:pathLst>
              <a:path w="18816" h="15041" extrusionOk="0">
                <a:moveTo>
                  <a:pt x="8063" y="1"/>
                </a:moveTo>
                <a:cubicBezTo>
                  <a:pt x="7072" y="1"/>
                  <a:pt x="6117" y="208"/>
                  <a:pt x="5259" y="679"/>
                </a:cubicBezTo>
                <a:cubicBezTo>
                  <a:pt x="1642" y="2685"/>
                  <a:pt x="1" y="7701"/>
                  <a:pt x="1794" y="11470"/>
                </a:cubicBezTo>
                <a:cubicBezTo>
                  <a:pt x="2975" y="13966"/>
                  <a:pt x="6134" y="15040"/>
                  <a:pt x="9030" y="15040"/>
                </a:cubicBezTo>
                <a:cubicBezTo>
                  <a:pt x="10083" y="15040"/>
                  <a:pt x="11101" y="14898"/>
                  <a:pt x="11976" y="14631"/>
                </a:cubicBezTo>
                <a:cubicBezTo>
                  <a:pt x="14925" y="13719"/>
                  <a:pt x="17873" y="11135"/>
                  <a:pt x="18299" y="7944"/>
                </a:cubicBezTo>
                <a:cubicBezTo>
                  <a:pt x="18815" y="4083"/>
                  <a:pt x="15898" y="1834"/>
                  <a:pt x="12615" y="1226"/>
                </a:cubicBezTo>
                <a:cubicBezTo>
                  <a:pt x="11150" y="476"/>
                  <a:pt x="9564" y="1"/>
                  <a:pt x="8063" y="1"/>
                </a:cubicBezTo>
                <a:close/>
              </a:path>
            </a:pathLst>
          </a:custGeom>
          <a:solidFill>
            <a:srgbClr val="FF922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5"/>
          <p:cNvSpPr/>
          <p:nvPr/>
        </p:nvSpPr>
        <p:spPr>
          <a:xfrm rot="2700000">
            <a:off x="5197751" y="3989727"/>
            <a:ext cx="427293" cy="389082"/>
          </a:xfrm>
          <a:custGeom>
            <a:avLst/>
            <a:gdLst/>
            <a:ahLst/>
            <a:cxnLst/>
            <a:rect l="l" t="t" r="r" b="b"/>
            <a:pathLst>
              <a:path w="18816" h="15041" extrusionOk="0">
                <a:moveTo>
                  <a:pt x="8063" y="1"/>
                </a:moveTo>
                <a:cubicBezTo>
                  <a:pt x="7072" y="1"/>
                  <a:pt x="6117" y="208"/>
                  <a:pt x="5259" y="679"/>
                </a:cubicBezTo>
                <a:cubicBezTo>
                  <a:pt x="1642" y="2685"/>
                  <a:pt x="1" y="7701"/>
                  <a:pt x="1794" y="11470"/>
                </a:cubicBezTo>
                <a:cubicBezTo>
                  <a:pt x="2975" y="13966"/>
                  <a:pt x="6134" y="15040"/>
                  <a:pt x="9030" y="15040"/>
                </a:cubicBezTo>
                <a:cubicBezTo>
                  <a:pt x="10083" y="15040"/>
                  <a:pt x="11101" y="14898"/>
                  <a:pt x="11976" y="14631"/>
                </a:cubicBezTo>
                <a:cubicBezTo>
                  <a:pt x="14925" y="13719"/>
                  <a:pt x="17873" y="11135"/>
                  <a:pt x="18299" y="7944"/>
                </a:cubicBezTo>
                <a:cubicBezTo>
                  <a:pt x="18815" y="4083"/>
                  <a:pt x="15898" y="1834"/>
                  <a:pt x="12615" y="1226"/>
                </a:cubicBezTo>
                <a:cubicBezTo>
                  <a:pt x="11150" y="476"/>
                  <a:pt x="9564" y="1"/>
                  <a:pt x="8063" y="1"/>
                </a:cubicBezTo>
                <a:close/>
              </a:path>
            </a:pathLst>
          </a:custGeom>
          <a:solidFill>
            <a:srgbClr val="FF922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5"/>
          <p:cNvSpPr/>
          <p:nvPr/>
        </p:nvSpPr>
        <p:spPr>
          <a:xfrm>
            <a:off x="6396863" y="2964511"/>
            <a:ext cx="303693" cy="317613"/>
          </a:xfrm>
          <a:prstGeom prst="ellipse">
            <a:avLst/>
          </a:prstGeom>
          <a:solidFill>
            <a:srgbClr val="FFD6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8" name="Google Shape;808;p5"/>
          <p:cNvPicPr preferRelativeResize="0"/>
          <p:nvPr/>
        </p:nvPicPr>
        <p:blipFill rotWithShape="1">
          <a:blip r:embed="rId3">
            <a:alphaModFix/>
          </a:blip>
          <a:srcRect l="4456" t="5181" r="3727"/>
          <a:stretch/>
        </p:blipFill>
        <p:spPr>
          <a:xfrm>
            <a:off x="1446028" y="670599"/>
            <a:ext cx="6251944" cy="43059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6"/>
          <p:cNvSpPr txBox="1">
            <a:spLocks noGrp="1"/>
          </p:cNvSpPr>
          <p:nvPr>
            <p:ph type="title"/>
          </p:nvPr>
        </p:nvSpPr>
        <p:spPr>
          <a:xfrm>
            <a:off x="1016980" y="278344"/>
            <a:ext cx="399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>
                <a:solidFill>
                  <a:schemeClr val="dk1"/>
                </a:solidFill>
              </a:rPr>
              <a:t>THE ROLE OF ADVISOR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814" name="Google Shape;814;p6"/>
          <p:cNvSpPr/>
          <p:nvPr/>
        </p:nvSpPr>
        <p:spPr>
          <a:xfrm>
            <a:off x="4953000" y="400050"/>
            <a:ext cx="4191000" cy="76200"/>
          </a:xfrm>
          <a:prstGeom prst="roundRect">
            <a:avLst>
              <a:gd name="adj" fmla="val 50000"/>
            </a:avLst>
          </a:prstGeom>
          <a:solidFill>
            <a:srgbClr val="21425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6"/>
          <p:cNvSpPr/>
          <p:nvPr/>
        </p:nvSpPr>
        <p:spPr>
          <a:xfrm>
            <a:off x="360143" y="391821"/>
            <a:ext cx="540900" cy="54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6" name="Google Shape;816;p6"/>
          <p:cNvGrpSpPr/>
          <p:nvPr/>
        </p:nvGrpSpPr>
        <p:grpSpPr>
          <a:xfrm>
            <a:off x="666750" y="1047750"/>
            <a:ext cx="3619500" cy="3619500"/>
            <a:chOff x="666750" y="1047750"/>
            <a:chExt cx="3619500" cy="3619500"/>
          </a:xfrm>
        </p:grpSpPr>
        <p:sp>
          <p:nvSpPr>
            <p:cNvPr id="817" name="Google Shape;817;p6"/>
            <p:cNvSpPr/>
            <p:nvPr/>
          </p:nvSpPr>
          <p:spPr>
            <a:xfrm>
              <a:off x="666750" y="1047750"/>
              <a:ext cx="3619500" cy="3619500"/>
            </a:xfrm>
            <a:prstGeom prst="roundRect">
              <a:avLst>
                <a:gd name="adj" fmla="val 3947"/>
              </a:avLst>
            </a:prstGeom>
            <a:solidFill>
              <a:srgbClr val="F5D41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6"/>
            <p:cNvSpPr txBox="1"/>
            <p:nvPr/>
          </p:nvSpPr>
          <p:spPr>
            <a:xfrm>
              <a:off x="666750" y="1047750"/>
              <a:ext cx="3619500" cy="361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85750" tIns="285750" rIns="285750" bIns="28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" sz="2000" b="1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Academic Advisor – Guidance, support, and resourceful</a:t>
              </a:r>
              <a:endParaRPr sz="2000" b="1" i="0" u="none" strike="noStrike" cap="none">
                <a:solidFill>
                  <a:srgbClr val="21425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1875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" sz="1800" b="1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Assist</a:t>
              </a:r>
              <a:endParaRPr sz="1400" b="0" i="0" u="none" strike="noStrike" cap="none">
                <a:solidFill>
                  <a:srgbClr val="21425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150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" sz="1800" b="1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Monitor</a:t>
              </a:r>
              <a:endParaRPr sz="1400" b="0" i="0" u="none" strike="noStrike" cap="none">
                <a:solidFill>
                  <a:srgbClr val="21425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150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" sz="1800" b="1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Refer</a:t>
              </a:r>
              <a:endParaRPr sz="1400" b="0" i="0" u="none" strike="noStrike" cap="none">
                <a:solidFill>
                  <a:srgbClr val="21425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9" name="Google Shape;819;p6"/>
          <p:cNvGrpSpPr/>
          <p:nvPr/>
        </p:nvGrpSpPr>
        <p:grpSpPr>
          <a:xfrm>
            <a:off x="4572000" y="1047750"/>
            <a:ext cx="4191000" cy="3619500"/>
            <a:chOff x="4572000" y="1047750"/>
            <a:chExt cx="4191000" cy="3619500"/>
          </a:xfrm>
        </p:grpSpPr>
        <p:pic>
          <p:nvPicPr>
            <p:cNvPr id="820" name="Google Shape;820;p6"/>
            <p:cNvPicPr preferRelativeResize="0"/>
            <p:nvPr/>
          </p:nvPicPr>
          <p:blipFill rotWithShape="1">
            <a:blip r:embed="rId3">
              <a:alphaModFix/>
            </a:blip>
            <a:srcRect l="11401" r="11409"/>
            <a:stretch/>
          </p:blipFill>
          <p:spPr>
            <a:xfrm>
              <a:off x="4572000" y="1047750"/>
              <a:ext cx="4191000" cy="3619500"/>
            </a:xfrm>
            <a:prstGeom prst="roundRect">
              <a:avLst>
                <a:gd name="adj" fmla="val 3947"/>
              </a:avLst>
            </a:prstGeom>
            <a:noFill/>
            <a:ln>
              <a:noFill/>
            </a:ln>
          </p:spPr>
        </p:pic>
        <p:sp>
          <p:nvSpPr>
            <p:cNvPr id="821" name="Google Shape;821;p6"/>
            <p:cNvSpPr/>
            <p:nvPr/>
          </p:nvSpPr>
          <p:spPr>
            <a:xfrm>
              <a:off x="4572000" y="1047750"/>
              <a:ext cx="4191000" cy="3619500"/>
            </a:xfrm>
            <a:prstGeom prst="roundRect">
              <a:avLst>
                <a:gd name="adj" fmla="val 3947"/>
              </a:avLst>
            </a:prstGeom>
            <a:solidFill>
              <a:srgbClr val="000000">
                <a:alpha val="0"/>
              </a:srgbClr>
            </a:solidFill>
            <a:ln w="19050" cap="flat" cmpd="sng">
              <a:solidFill>
                <a:srgbClr val="21425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7"/>
          <p:cNvSpPr txBox="1">
            <a:spLocks noGrp="1"/>
          </p:cNvSpPr>
          <p:nvPr>
            <p:ph type="title"/>
          </p:nvPr>
        </p:nvSpPr>
        <p:spPr>
          <a:xfrm>
            <a:off x="1798650" y="4048613"/>
            <a:ext cx="3025200" cy="10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2900"/>
              <a:t>ACADEMIC </a:t>
            </a:r>
            <a:endParaRPr sz="29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2900"/>
              <a:t>ADVISING IN CNAS </a:t>
            </a:r>
            <a:endParaRPr sz="2900"/>
          </a:p>
        </p:txBody>
      </p:sp>
      <p:grpSp>
        <p:nvGrpSpPr>
          <p:cNvPr id="827" name="Google Shape;827;p7"/>
          <p:cNvGrpSpPr/>
          <p:nvPr/>
        </p:nvGrpSpPr>
        <p:grpSpPr>
          <a:xfrm>
            <a:off x="716238" y="-3010"/>
            <a:ext cx="7536266" cy="3647670"/>
            <a:chOff x="716238" y="214375"/>
            <a:chExt cx="7711526" cy="3830550"/>
          </a:xfrm>
        </p:grpSpPr>
        <p:pic>
          <p:nvPicPr>
            <p:cNvPr id="828" name="Google Shape;828;p7"/>
            <p:cNvPicPr preferRelativeResize="0"/>
            <p:nvPr/>
          </p:nvPicPr>
          <p:blipFill rotWithShape="1">
            <a:blip r:embed="rId3">
              <a:alphaModFix/>
            </a:blip>
            <a:srcRect b="11016"/>
            <a:stretch/>
          </p:blipFill>
          <p:spPr>
            <a:xfrm>
              <a:off x="716238" y="214375"/>
              <a:ext cx="7711526" cy="3830550"/>
            </a:xfrm>
            <a:prstGeom prst="rect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829" name="Google Shape;829;p7"/>
            <p:cNvSpPr/>
            <p:nvPr/>
          </p:nvSpPr>
          <p:spPr>
            <a:xfrm>
              <a:off x="830688" y="366700"/>
              <a:ext cx="7482600" cy="3552300"/>
            </a:xfrm>
            <a:prstGeom prst="rect">
              <a:avLst/>
            </a:prstGeom>
            <a:noFill/>
            <a:ln w="76200" cap="flat" cmpd="sng">
              <a:solidFill>
                <a:srgbClr val="FFFFFF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30" name="Google Shape;830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6250" y="4090763"/>
            <a:ext cx="968375" cy="9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831" name="Google Shape;831;p7"/>
          <p:cNvSpPr/>
          <p:nvPr/>
        </p:nvSpPr>
        <p:spPr>
          <a:xfrm>
            <a:off x="107156" y="228600"/>
            <a:ext cx="828675" cy="62150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67590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Advising Sessions: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rgbClr val="339933"/>
                </a:solidFill>
                <a:latin typeface="Oswald"/>
                <a:ea typeface="Oswald"/>
                <a:cs typeface="Oswald"/>
                <a:sym typeface="Oswald"/>
              </a:rPr>
              <a:t>In-Person &amp; Via Zoom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7"/>
          <p:cNvSpPr/>
          <p:nvPr/>
        </p:nvSpPr>
        <p:spPr>
          <a:xfrm rot="-780000">
            <a:off x="57150" y="1342072"/>
            <a:ext cx="1203959" cy="62388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67590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E-mail or Call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rgbClr val="339933"/>
                </a:solidFill>
                <a:latin typeface="Oswald"/>
                <a:ea typeface="Oswald"/>
                <a:cs typeface="Oswald"/>
                <a:sym typeface="Oswald"/>
              </a:rPr>
              <a:t>M-F (8am to 4pm)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rgbClr val="339933"/>
                </a:solidFill>
                <a:latin typeface="Oswald"/>
                <a:ea typeface="Oswald"/>
                <a:cs typeface="Oswald"/>
                <a:sym typeface="Oswald"/>
              </a:rPr>
              <a:t>Wed: we open at 10am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3" name="Google Shape;833;p7" descr="A black smartphone with many apps on the screen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600000">
            <a:off x="346760" y="2122234"/>
            <a:ext cx="344773" cy="422910"/>
          </a:xfrm>
          <a:prstGeom prst="rect">
            <a:avLst/>
          </a:prstGeom>
          <a:noFill/>
          <a:ln>
            <a:noFill/>
          </a:ln>
        </p:spPr>
      </p:pic>
      <p:sp>
        <p:nvSpPr>
          <p:cNvPr id="834" name="Google Shape;834;p7"/>
          <p:cNvSpPr/>
          <p:nvPr/>
        </p:nvSpPr>
        <p:spPr>
          <a:xfrm rot="780000">
            <a:off x="7955280" y="731519"/>
            <a:ext cx="990600" cy="185928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67590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GUAC</a:t>
            </a:r>
            <a:r>
              <a:rPr lang="en" sz="9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(General Undergraduate Advising 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Check-In's):</a:t>
            </a:r>
            <a:r>
              <a:rPr lang="en"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800" b="1" i="0" u="none" strike="noStrike" cap="none">
              <a:solidFill>
                <a:srgbClr val="3399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rgbClr val="339933"/>
                </a:solidFill>
                <a:latin typeface="Arial"/>
                <a:ea typeface="Arial"/>
                <a:cs typeface="Arial"/>
                <a:sym typeface="Arial"/>
              </a:rPr>
              <a:t>M – F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rgbClr val="339933"/>
                </a:solidFill>
                <a:latin typeface="Arial"/>
                <a:ea typeface="Arial"/>
                <a:cs typeface="Arial"/>
                <a:sym typeface="Arial"/>
              </a:rPr>
              <a:t>*Check Quarterly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rgbClr val="339933"/>
                </a:solidFill>
                <a:latin typeface="Arial"/>
                <a:ea typeface="Arial"/>
                <a:cs typeface="Arial"/>
                <a:sym typeface="Arial"/>
              </a:rPr>
              <a:t>Schedule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rgbClr val="339933"/>
                </a:solidFill>
                <a:latin typeface="Arial"/>
                <a:ea typeface="Arial"/>
                <a:cs typeface="Arial"/>
                <a:sym typeface="Arial"/>
              </a:rPr>
              <a:t>For Specific Hours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5" name="Google Shape;835;p7" descr="A half of an avocado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780000">
            <a:off x="8557736" y="203359"/>
            <a:ext cx="426720" cy="529590"/>
          </a:xfrm>
          <a:prstGeom prst="rect">
            <a:avLst/>
          </a:prstGeom>
          <a:noFill/>
          <a:ln>
            <a:noFill/>
          </a:ln>
        </p:spPr>
      </p:pic>
      <p:sp>
        <p:nvSpPr>
          <p:cNvPr id="836" name="Google Shape;836;p7"/>
          <p:cNvSpPr txBox="1"/>
          <p:nvPr/>
        </p:nvSpPr>
        <p:spPr>
          <a:xfrm>
            <a:off x="4823851" y="3750468"/>
            <a:ext cx="4162986" cy="1492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21425F"/>
                </a:solidFill>
                <a:latin typeface="Oswald"/>
                <a:ea typeface="Oswald"/>
                <a:cs typeface="Oswald"/>
                <a:sym typeface="Oswald"/>
              </a:rPr>
              <a:t>-Visit </a:t>
            </a:r>
            <a:r>
              <a:rPr lang="en" sz="1100" b="1" i="0" u="none" strike="noStrike" cap="non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cnasstudent.ucr.edu</a:t>
            </a:r>
            <a:r>
              <a:rPr lang="en" sz="1100" b="0" i="0" u="none" strike="noStrike" cap="non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 for appropriate advisor’s contact information </a:t>
            </a:r>
            <a:endParaRPr sz="1100" b="0" i="0" u="none" strike="noStrike" cap="non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21425F"/>
                </a:solidFill>
                <a:latin typeface="Oswald"/>
                <a:ea typeface="Oswald"/>
                <a:cs typeface="Oswald"/>
                <a:sym typeface="Oswald"/>
              </a:rPr>
              <a:t>-Use </a:t>
            </a:r>
            <a:r>
              <a:rPr lang="en" sz="1100" b="1" i="0" u="none" strike="noStrike" cap="non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cnasstudent.ucr.edu</a:t>
            </a:r>
            <a:r>
              <a:rPr lang="en" sz="1100" b="0" i="0" u="none" strike="noStrike" cap="non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 to schedule an appointment </a:t>
            </a:r>
            <a:r>
              <a:rPr lang="en" sz="1100" b="0" i="0" u="none" strike="noStrike" cap="none">
                <a:solidFill>
                  <a:srgbClr val="21425F"/>
                </a:solidFill>
                <a:latin typeface="Oswald"/>
                <a:ea typeface="Oswald"/>
                <a:cs typeface="Oswald"/>
                <a:sym typeface="Oswald"/>
              </a:rPr>
              <a:t>with </a:t>
            </a:r>
            <a:r>
              <a:rPr lang="en" sz="1100" b="0" i="0" u="none" strike="noStrike" cap="non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your </a:t>
            </a:r>
            <a:r>
              <a:rPr lang="en" sz="1100" b="1" i="1" u="none" strike="noStrike" cap="non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assigned advisor</a:t>
            </a:r>
            <a:r>
              <a:rPr lang="en" sz="1100" b="0" i="0" u="none" strike="noStrike" cap="none">
                <a:solidFill>
                  <a:srgbClr val="21425F"/>
                </a:solidFill>
                <a:latin typeface="Oswald"/>
                <a:ea typeface="Oswald"/>
                <a:cs typeface="Oswald"/>
                <a:sym typeface="Oswald"/>
              </a:rPr>
              <a:t>  </a:t>
            </a:r>
            <a:r>
              <a:rPr lang="en" sz="1100" b="1" i="0" u="none" strike="noStrike" cap="none">
                <a:solidFill>
                  <a:srgbClr val="00B0F0"/>
                </a:solidFill>
                <a:latin typeface="Oswald"/>
                <a:ea typeface="Oswald"/>
                <a:cs typeface="Oswald"/>
                <a:sym typeface="Oswald"/>
              </a:rPr>
              <a:t>(becomes accessible once fall quarter begins)</a:t>
            </a:r>
            <a:r>
              <a:rPr lang="en" sz="1100" b="0" i="0" u="none" strike="noStrike" cap="non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 </a:t>
            </a:r>
            <a:endParaRPr sz="1100" b="0" i="0" u="none" strike="noStrike" cap="non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21425F"/>
                </a:solidFill>
                <a:latin typeface="Oswald"/>
                <a:ea typeface="Oswald"/>
                <a:cs typeface="Oswald"/>
                <a:sym typeface="Oswald"/>
              </a:rPr>
              <a:t>-For general advising questions e-mail:</a:t>
            </a:r>
            <a:r>
              <a:rPr lang="en" sz="1100" b="0" i="0" u="none" strike="noStrike" cap="non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 </a:t>
            </a:r>
            <a:endParaRPr sz="1100" b="0" i="0" u="none" strike="noStrike" cap="non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sng" strike="noStrike" cap="non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cnaspeeradvisors@ucr.edu</a:t>
            </a:r>
            <a:r>
              <a:rPr lang="en" sz="1100" b="0" i="0" u="none" strike="noStrike" cap="non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 or </a:t>
            </a:r>
            <a:r>
              <a:rPr lang="en" sz="1100" b="0" i="0" u="sng" strike="noStrike" cap="non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cnasstudent@ucr.edu</a:t>
            </a:r>
            <a:r>
              <a:rPr lang="en" sz="1100" b="0" i="0" u="none" strike="noStrike" cap="non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8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9"/>
          <p:cNvSpPr txBox="1">
            <a:spLocks noGrp="1"/>
          </p:cNvSpPr>
          <p:nvPr>
            <p:ph type="title"/>
          </p:nvPr>
        </p:nvSpPr>
        <p:spPr>
          <a:xfrm>
            <a:off x="1902100" y="4175111"/>
            <a:ext cx="2818800" cy="9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2900"/>
              <a:t>MATH &amp; ENGLISH </a:t>
            </a:r>
            <a:endParaRPr sz="29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2900"/>
              <a:t>PLACEMENTS</a:t>
            </a:r>
            <a:endParaRPr sz="2900"/>
          </a:p>
        </p:txBody>
      </p:sp>
      <p:grpSp>
        <p:nvGrpSpPr>
          <p:cNvPr id="842" name="Google Shape;842;p9"/>
          <p:cNvGrpSpPr/>
          <p:nvPr/>
        </p:nvGrpSpPr>
        <p:grpSpPr>
          <a:xfrm>
            <a:off x="716238" y="134150"/>
            <a:ext cx="7711526" cy="3830550"/>
            <a:chOff x="1214750" y="283100"/>
            <a:chExt cx="7711526" cy="3830550"/>
          </a:xfrm>
        </p:grpSpPr>
        <p:pic>
          <p:nvPicPr>
            <p:cNvPr id="843" name="Google Shape;843;p9"/>
            <p:cNvPicPr preferRelativeResize="0"/>
            <p:nvPr/>
          </p:nvPicPr>
          <p:blipFill rotWithShape="1">
            <a:blip r:embed="rId3">
              <a:alphaModFix/>
            </a:blip>
            <a:srcRect b="11016"/>
            <a:stretch/>
          </p:blipFill>
          <p:spPr>
            <a:xfrm>
              <a:off x="1214750" y="283100"/>
              <a:ext cx="7711526" cy="3830550"/>
            </a:xfrm>
            <a:prstGeom prst="rect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844" name="Google Shape;844;p9"/>
            <p:cNvSpPr/>
            <p:nvPr/>
          </p:nvSpPr>
          <p:spPr>
            <a:xfrm>
              <a:off x="1329200" y="435425"/>
              <a:ext cx="7482600" cy="3552300"/>
            </a:xfrm>
            <a:prstGeom prst="rect">
              <a:avLst/>
            </a:prstGeom>
            <a:noFill/>
            <a:ln w="76200" cap="flat" cmpd="sng">
              <a:solidFill>
                <a:srgbClr val="FFFFFF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45" name="Google Shape;845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7925" y="4102163"/>
            <a:ext cx="968375" cy="968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10"/>
          <p:cNvSpPr/>
          <p:nvPr/>
        </p:nvSpPr>
        <p:spPr>
          <a:xfrm>
            <a:off x="253425" y="348675"/>
            <a:ext cx="540900" cy="540900"/>
          </a:xfrm>
          <a:prstGeom prst="ellipse">
            <a:avLst/>
          </a:prstGeom>
          <a:solidFill>
            <a:srgbClr val="F5D41E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51" name="Google Shape;851;p10"/>
          <p:cNvGrpSpPr/>
          <p:nvPr/>
        </p:nvGrpSpPr>
        <p:grpSpPr>
          <a:xfrm>
            <a:off x="838200" y="361950"/>
            <a:ext cx="7591575" cy="619125"/>
            <a:chOff x="838200" y="361950"/>
            <a:chExt cx="7591575" cy="619125"/>
          </a:xfrm>
        </p:grpSpPr>
        <p:sp>
          <p:nvSpPr>
            <p:cNvPr id="852" name="Google Shape;852;p10"/>
            <p:cNvSpPr txBox="1"/>
            <p:nvPr/>
          </p:nvSpPr>
          <p:spPr>
            <a:xfrm>
              <a:off x="838200" y="361950"/>
              <a:ext cx="47625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" sz="2400" b="1" i="0" u="none" strike="noStrike" cap="none">
                  <a:solidFill>
                    <a:srgbClr val="21425F"/>
                  </a:solidFill>
                  <a:latin typeface="Oswald"/>
                  <a:ea typeface="Oswald"/>
                  <a:cs typeface="Oswald"/>
                  <a:sym typeface="Oswald"/>
                </a:rPr>
                <a:t>AP Exams: English and MATH</a:t>
              </a:r>
              <a:endParaRPr sz="2400" b="1" i="0" u="none" strike="noStrike" cap="none">
                <a:solidFill>
                  <a:srgbClr val="21425F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  <p:sp>
          <p:nvSpPr>
            <p:cNvPr id="853" name="Google Shape;853;p10"/>
            <p:cNvSpPr/>
            <p:nvPr/>
          </p:nvSpPr>
          <p:spPr>
            <a:xfrm>
              <a:off x="5095875" y="904875"/>
              <a:ext cx="3333900" cy="76200"/>
            </a:xfrm>
            <a:prstGeom prst="roundRect">
              <a:avLst>
                <a:gd name="adj" fmla="val 50000"/>
              </a:avLst>
            </a:prstGeom>
            <a:solidFill>
              <a:srgbClr val="21425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4" name="Google Shape;854;p10"/>
          <p:cNvGrpSpPr/>
          <p:nvPr/>
        </p:nvGrpSpPr>
        <p:grpSpPr>
          <a:xfrm>
            <a:off x="571500" y="1524000"/>
            <a:ext cx="8001000" cy="2667000"/>
            <a:chOff x="571500" y="1524000"/>
            <a:chExt cx="8001000" cy="2667000"/>
          </a:xfrm>
        </p:grpSpPr>
        <p:sp>
          <p:nvSpPr>
            <p:cNvPr id="855" name="Google Shape;855;p10"/>
            <p:cNvSpPr/>
            <p:nvPr/>
          </p:nvSpPr>
          <p:spPr>
            <a:xfrm>
              <a:off x="571500" y="1524000"/>
              <a:ext cx="8001000" cy="2667000"/>
            </a:xfrm>
            <a:prstGeom prst="roundRect">
              <a:avLst>
                <a:gd name="adj" fmla="val 5357"/>
              </a:avLst>
            </a:prstGeom>
            <a:solidFill>
              <a:srgbClr val="FFFFFF"/>
            </a:solidFill>
            <a:ln w="38100" cap="flat" cmpd="sng">
              <a:solidFill>
                <a:srgbClr val="F5D41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10"/>
            <p:cNvSpPr txBox="1"/>
            <p:nvPr/>
          </p:nvSpPr>
          <p:spPr>
            <a:xfrm>
              <a:off x="952500" y="1905000"/>
              <a:ext cx="7239000" cy="190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" sz="2400" b="0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Depending on </a:t>
              </a:r>
              <a:r>
                <a:rPr lang="en" sz="2400" b="1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AP and/or IB scores</a:t>
              </a:r>
              <a:r>
                <a:rPr lang="en" sz="2400" b="0" i="0" u="none" strike="noStrike" cap="none">
                  <a:solidFill>
                    <a:srgbClr val="21425F"/>
                  </a:solidFill>
                  <a:latin typeface="Arial"/>
                  <a:ea typeface="Arial"/>
                  <a:cs typeface="Arial"/>
                  <a:sym typeface="Arial"/>
                </a:rPr>
                <a:t>, appropriate Writing and math course credit will be given.</a:t>
              </a:r>
              <a:endParaRPr sz="2400" b="0" i="0" u="none" strike="noStrike" cap="none">
                <a:solidFill>
                  <a:srgbClr val="21425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150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" sz="2000" b="0" i="1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Please refer to your AP/IB scores.</a:t>
              </a:r>
              <a:endParaRPr sz="2000" b="0" i="1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57" name="Google Shape;857;p10"/>
          <p:cNvSpPr txBox="1"/>
          <p:nvPr/>
        </p:nvSpPr>
        <p:spPr>
          <a:xfrm>
            <a:off x="7429500" y="1403604"/>
            <a:ext cx="5715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20"/>
              <a:buFont typeface="Arial"/>
              <a:buNone/>
            </a:pPr>
            <a:endParaRPr sz="3720" b="0" i="0" u="none" strike="noStrike" cap="none">
              <a:solidFill>
                <a:srgbClr val="F5D41E"/>
              </a:solidFill>
              <a:latin typeface="Mate"/>
              <a:ea typeface="Mate"/>
              <a:cs typeface="Mate"/>
              <a:sym typeface="Mat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olitical Party Campaign by Slidesgo">
  <a:themeElements>
    <a:clrScheme name="Simple Light">
      <a:dk1>
        <a:srgbClr val="21425F"/>
      </a:dk1>
      <a:lt1>
        <a:srgbClr val="FFFFFF"/>
      </a:lt1>
      <a:dk2>
        <a:srgbClr val="21425F"/>
      </a:dk2>
      <a:lt2>
        <a:srgbClr val="21425F"/>
      </a:lt2>
      <a:accent1>
        <a:srgbClr val="F5D41E"/>
      </a:accent1>
      <a:accent2>
        <a:srgbClr val="21425F"/>
      </a:accent2>
      <a:accent3>
        <a:srgbClr val="F5D41E"/>
      </a:accent3>
      <a:accent4>
        <a:srgbClr val="F5D41E"/>
      </a:accent4>
      <a:accent5>
        <a:srgbClr val="FFFFFF"/>
      </a:accent5>
      <a:accent6>
        <a:srgbClr val="21425F"/>
      </a:accent6>
      <a:hlink>
        <a:srgbClr val="21425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olitical Party Campaign by Slidesgo">
  <a:themeElements>
    <a:clrScheme name="Simple Light">
      <a:dk1>
        <a:srgbClr val="21425F"/>
      </a:dk1>
      <a:lt1>
        <a:srgbClr val="FFFFFF"/>
      </a:lt1>
      <a:dk2>
        <a:srgbClr val="21425F"/>
      </a:dk2>
      <a:lt2>
        <a:srgbClr val="21425F"/>
      </a:lt2>
      <a:accent1>
        <a:srgbClr val="F5D41E"/>
      </a:accent1>
      <a:accent2>
        <a:srgbClr val="21425F"/>
      </a:accent2>
      <a:accent3>
        <a:srgbClr val="F5D41E"/>
      </a:accent3>
      <a:accent4>
        <a:srgbClr val="F5D41E"/>
      </a:accent4>
      <a:accent5>
        <a:srgbClr val="FFFFFF"/>
      </a:accent5>
      <a:accent6>
        <a:srgbClr val="21425F"/>
      </a:accent6>
      <a:hlink>
        <a:srgbClr val="21425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olitical Party Campaign by Slidesgo">
  <a:themeElements>
    <a:clrScheme name="Simple Light">
      <a:dk1>
        <a:srgbClr val="21425F"/>
      </a:dk1>
      <a:lt1>
        <a:srgbClr val="FFFFFF"/>
      </a:lt1>
      <a:dk2>
        <a:srgbClr val="21425F"/>
      </a:dk2>
      <a:lt2>
        <a:srgbClr val="21425F"/>
      </a:lt2>
      <a:accent1>
        <a:srgbClr val="F5D41E"/>
      </a:accent1>
      <a:accent2>
        <a:srgbClr val="21425F"/>
      </a:accent2>
      <a:accent3>
        <a:srgbClr val="F5D41E"/>
      </a:accent3>
      <a:accent4>
        <a:srgbClr val="F5D41E"/>
      </a:accent4>
      <a:accent5>
        <a:srgbClr val="FFFFFF"/>
      </a:accent5>
      <a:accent6>
        <a:srgbClr val="21425F"/>
      </a:accent6>
      <a:hlink>
        <a:srgbClr val="21425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2307</Words>
  <Application>Microsoft Office PowerPoint</Application>
  <PresentationFormat>On-screen Show (16:9)</PresentationFormat>
  <Paragraphs>392</Paragraphs>
  <Slides>38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38</vt:i4>
      </vt:variant>
    </vt:vector>
  </HeadingPairs>
  <TitlesOfParts>
    <vt:vector size="47" baseType="lpstr">
      <vt:lpstr>Noto Sans Symbols</vt:lpstr>
      <vt:lpstr>Arial</vt:lpstr>
      <vt:lpstr>Oswald</vt:lpstr>
      <vt:lpstr>Calibri</vt:lpstr>
      <vt:lpstr>Twentieth Century</vt:lpstr>
      <vt:lpstr>Mate</vt:lpstr>
      <vt:lpstr>Political Party Campaign by Slidesgo</vt:lpstr>
      <vt:lpstr>Political Party Campaign by Slidesgo</vt:lpstr>
      <vt:lpstr>Political Party Campaign by Slidesgo</vt:lpstr>
      <vt:lpstr>Welcome to CNAS Highlander Advising Support &amp; Registration</vt:lpstr>
      <vt:lpstr>BEFORE WE BEGIN…</vt:lpstr>
      <vt:lpstr>PLEASE HAVE THE FOLLOWING READILY  AVAILABLE JUST IN CASE:</vt:lpstr>
      <vt:lpstr>TODAY’S AGENDA</vt:lpstr>
      <vt:lpstr>MEET THE TEAM</vt:lpstr>
      <vt:lpstr>THE ROLE OF ADVISOR </vt:lpstr>
      <vt:lpstr>ACADEMIC  ADVISING IN CNAS </vt:lpstr>
      <vt:lpstr>MATH &amp; ENGLISH  PLACEMENTS</vt:lpstr>
      <vt:lpstr>PowerPoint Presentation</vt:lpstr>
      <vt:lpstr>MATH 003– College Math Fundamentals &amp; Problem Solving </vt:lpstr>
      <vt:lpstr>MATH PROGRESSION</vt:lpstr>
      <vt:lpstr>PowerPoint Presentation</vt:lpstr>
      <vt:lpstr>PowerPoint Presentation</vt:lpstr>
      <vt:lpstr>WRITING PROGRESSION</vt:lpstr>
      <vt:lpstr>PowerPoint Presentation</vt:lpstr>
      <vt:lpstr>WRITING: Priority Enrollment</vt:lpstr>
      <vt:lpstr>MAKING FORWARD PROGRESS IN ALL COURSES </vt:lpstr>
      <vt:lpstr>PowerPoint Presentation</vt:lpstr>
      <vt:lpstr>FALL 2026  LET’S FINALIZE FALL REGISTRATION</vt:lpstr>
      <vt:lpstr>UCR BREADTH COURSES</vt:lpstr>
      <vt:lpstr>PowerPoint Presentation</vt:lpstr>
      <vt:lpstr>PowerPoint Presentation</vt:lpstr>
      <vt:lpstr>PowerPoint Presentation</vt:lpstr>
      <vt:lpstr>YOUR FALL 2026 Sample Schedule </vt:lpstr>
      <vt:lpstr>YOUR FALL 2026 SAMPLE SCHEDULE </vt:lpstr>
      <vt:lpstr>YOUR FALL 2026 SCHEDULE </vt:lpstr>
      <vt:lpstr>FALL 2026 LC EXAMPLE SCHEDULE </vt:lpstr>
      <vt:lpstr>FALL 2026  MATH/PHYSICAL SCIENCES (MPS)  LC EXAMPLE SCHEDULE  MATH005A PLACEMENT</vt:lpstr>
      <vt:lpstr>FALL 2026 LC EXAMPLE SCHEDULE </vt:lpstr>
      <vt:lpstr>PowerPoint Presentation</vt:lpstr>
      <vt:lpstr>YOUR FALL 2026 SCHEDULE </vt:lpstr>
      <vt:lpstr>NASC091 – Freshman Advising Seminar in CNAS  NASC094-Adventures in Science Biology</vt:lpstr>
      <vt:lpstr>PowerPoint Presentation</vt:lpstr>
      <vt:lpstr>Fall Enrollment Units</vt:lpstr>
      <vt:lpstr>NEXT - REGISTRATION STEPS...</vt:lpstr>
      <vt:lpstr>Reminder</vt:lpstr>
      <vt:lpstr>Registration window opens at 10:30 AM!</vt:lpstr>
      <vt:lpstr>NO MATH OR WRITING PLACEMENT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Nancy Vasquez</dc:creator>
  <cp:lastModifiedBy>Mariana Jimenez Femat</cp:lastModifiedBy>
  <cp:revision>1</cp:revision>
  <dcterms:modified xsi:type="dcterms:W3CDTF">2026-07-24T21:53:40Z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0x010100D5ED0AAF5DF268479CE3442AEB46CCBB</vt:lpwstr>
  </property>
  <property fmtid="{D5CDD505-2E9C-101B-9397-08002B2CF9AE}" pid="3" name="MediaServiceImageTags">
    <vt:lpwstr/>
  </property>
</Properties>
</file>